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67" r:id="rId4"/>
    <p:sldId id="274" r:id="rId5"/>
    <p:sldId id="268" r:id="rId6"/>
    <p:sldId id="27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4" autoAdjust="0"/>
    <p:restoredTop sz="94701"/>
  </p:normalViewPr>
  <p:slideViewPr>
    <p:cSldViewPr snapToGrid="0">
      <p:cViewPr varScale="1">
        <p:scale>
          <a:sx n="71" d="100"/>
          <a:sy n="71" d="100"/>
        </p:scale>
        <p:origin x="105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5EF13-2025-C9F2-2746-FFAEAAE84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A33AA4-B3D5-E663-ECC3-BBB1DCEEC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46DCF2-C796-A30A-6B2D-2A6B082E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304-E879-42FF-B346-838BF22B5C2F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C55B7F-D5C4-FA23-21E3-84E4146E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DC42EB-B5CB-7369-D94E-30ADE05C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8E39-5C21-4F7A-BADF-7CED9B673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13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E60BF-A88C-6447-2D02-5A73CAA1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97001F-48C6-5C7D-B495-A201BB5B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129D60-378E-345A-D5D3-93EFB371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304-E879-42FF-B346-838BF22B5C2F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464537-ACAD-7C74-F4C7-C2B476F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9E464B-5316-7DF4-A83E-ED8F5CB9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8E39-5C21-4F7A-BADF-7CED9B673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24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B7242-872A-A9B6-2B2D-38DBD9F34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76EE68-B4F2-4120-337D-80849BC34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49606F-E091-423A-DFD1-EC477D0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304-E879-42FF-B346-838BF22B5C2F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42611E-3B73-FE44-D18E-5FBA79B3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400F-2B29-87FC-CADE-CBD909BD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8E39-5C21-4F7A-BADF-7CED9B673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50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81BD48-8AC0-F246-F467-A48E1217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A13D93-D149-7906-C176-84A5012C0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B75C7-EB16-646C-265F-7B6B424F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304-E879-42FF-B346-838BF22B5C2F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39491A-10AC-4D7D-7621-87F0E6D5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43FC00-0138-01AB-1639-42C1F920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8E39-5C21-4F7A-BADF-7CED9B673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89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6BD25-F0F5-274D-A9D4-4435B3AA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53A7F7-164F-3330-0F61-FFFAE1F49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751014-CF85-A091-836F-754DD848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304-E879-42FF-B346-838BF22B5C2F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9DF830-B268-9033-DD97-814BFFA2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0BAC5D-04A8-A0DC-9739-57B828F2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8E39-5C21-4F7A-BADF-7CED9B673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2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10E2F-BEAF-6553-7F5C-CA97CBF9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9BD067-AE39-A326-A64A-EA4DB3D5F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AF2B15-1AC7-37E2-6A94-EC83146E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4E1BE5-B601-DC9A-34E2-4CC51851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304-E879-42FF-B346-838BF22B5C2F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5E4CE5-DE20-C37F-B80A-3865E021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BF1DFA-9155-BDD2-22BC-8AB6873E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8E39-5C21-4F7A-BADF-7CED9B673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81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EB361B-F8BC-E0CD-6E38-8A46C46C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84239D-1758-88E0-0E35-2EE17B762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B69FD2-02C4-D2A0-5538-F7790C5CB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17D585-5C2B-915C-4BC8-E5F71412E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414461-40D7-0222-330D-CF5AC7EB1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583438-C4D2-8A9C-5A74-347325E3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304-E879-42FF-B346-838BF22B5C2F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7A5120-5D67-5AF6-D76A-904CAB5A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4F7A8C-9F92-94BD-6B00-3ED31978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8E39-5C21-4F7A-BADF-7CED9B673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20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4B121-BABD-AF41-D02D-F163D4ED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5B4EE3-34AF-A56D-D1DD-3F1350E8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304-E879-42FF-B346-838BF22B5C2F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FC5884-4061-0C05-B0C2-F8311578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4CF25E-669B-2038-6F1F-9AEF760A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8E39-5C21-4F7A-BADF-7CED9B673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95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C28E6F-0E23-AD07-3FE2-539C75932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304-E879-42FF-B346-838BF22B5C2F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CACAF8-8566-5E7D-81B0-4B48701F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00258A-7937-25A4-FBF0-62CEA26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8E39-5C21-4F7A-BADF-7CED9B673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62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40FFF-E94B-715E-95F9-C101967B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B54136-3039-F12E-4C4D-A4735BA12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C5D53B-9CFF-EE62-C2AD-F6D5BC37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3A3818-614D-298D-AC4D-9C189740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304-E879-42FF-B346-838BF22B5C2F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3B7242-1DBF-C6D0-8639-1D466E6F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CB3189-B9B2-F252-4BFC-68628A85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8E39-5C21-4F7A-BADF-7CED9B673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45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76DBF-E665-1F59-1429-5507B0BA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B6A7815-38B1-A59D-EE73-6B26B665D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16977F-5DA8-4850-73F9-93A9AA102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E406A1-05C7-DADC-9AA4-55614DD1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304-E879-42FF-B346-838BF22B5C2F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5166C4-D425-6894-9D7E-739A4F0A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DE8BB3-48D9-6A85-AB2F-C66C8B0C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8E39-5C21-4F7A-BADF-7CED9B673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29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7BECDF-B05B-E3D6-D924-108EC495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9F2732-7E22-7CD8-CBBC-842B97A2B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28E236-285C-04A0-C983-150D7FDA2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AB304-E879-42FF-B346-838BF22B5C2F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32699A-4A40-5E77-C8BB-252B2585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9BACA1-9ECC-988B-125F-045CE75D8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738E39-5C21-4F7A-BADF-7CED9B673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77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BE28A-F08F-76F9-4133-02F8DA401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359DF14-A734-D908-5611-2562217D5C26}"/>
              </a:ext>
            </a:extLst>
          </p:cNvPr>
          <p:cNvSpPr txBox="1"/>
          <p:nvPr/>
        </p:nvSpPr>
        <p:spPr>
          <a:xfrm>
            <a:off x="2745352" y="347472"/>
            <a:ext cx="43138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8+ Stades de développements</a:t>
            </a:r>
          </a:p>
        </p:txBody>
      </p:sp>
      <p:pic>
        <p:nvPicPr>
          <p:cNvPr id="18" name="Image 17" descr="Une image contenant texte, diagramme, ligne, nombre&#10;&#10;Le contenu généré par l’IA peut être incorrect.">
            <a:extLst>
              <a:ext uri="{FF2B5EF4-FFF2-40B4-BE49-F238E27FC236}">
                <a16:creationId xmlns:a16="http://schemas.microsoft.com/office/drawing/2014/main" id="{F514448D-43CF-189B-614F-8686EFA9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948745"/>
            <a:ext cx="10826496" cy="54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2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704BD-AA27-A098-58FE-06F016172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A102DA8F-890D-36CE-6496-401718CB5D50}"/>
              </a:ext>
            </a:extLst>
          </p:cNvPr>
          <p:cNvSpPr/>
          <p:nvPr/>
        </p:nvSpPr>
        <p:spPr>
          <a:xfrm>
            <a:off x="3296682" y="2706624"/>
            <a:ext cx="4736592" cy="23774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54C9212-C089-166C-1C6B-E2C00C00FB94}"/>
              </a:ext>
            </a:extLst>
          </p:cNvPr>
          <p:cNvSpPr/>
          <p:nvPr/>
        </p:nvSpPr>
        <p:spPr>
          <a:xfrm>
            <a:off x="3805071" y="2706624"/>
            <a:ext cx="3674721" cy="19019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2C286B4-0DC4-EEAB-C7A2-4225215A8DE7}"/>
              </a:ext>
            </a:extLst>
          </p:cNvPr>
          <p:cNvSpPr/>
          <p:nvPr/>
        </p:nvSpPr>
        <p:spPr>
          <a:xfrm>
            <a:off x="4183023" y="2706624"/>
            <a:ext cx="2963910" cy="135940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EA88D00-7423-925F-B133-855E5C678F7B}"/>
              </a:ext>
            </a:extLst>
          </p:cNvPr>
          <p:cNvSpPr/>
          <p:nvPr/>
        </p:nvSpPr>
        <p:spPr>
          <a:xfrm>
            <a:off x="4412833" y="2706624"/>
            <a:ext cx="2504289" cy="90220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A32F00F-2CCA-C12F-B323-CBC31585B957}"/>
              </a:ext>
            </a:extLst>
          </p:cNvPr>
          <p:cNvSpPr/>
          <p:nvPr/>
        </p:nvSpPr>
        <p:spPr>
          <a:xfrm>
            <a:off x="4765481" y="2706624"/>
            <a:ext cx="1798991" cy="4145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46390C3-DBE6-D430-6898-880089925200}"/>
              </a:ext>
            </a:extLst>
          </p:cNvPr>
          <p:cNvSpPr txBox="1"/>
          <p:nvPr/>
        </p:nvSpPr>
        <p:spPr>
          <a:xfrm>
            <a:off x="2745352" y="347472"/>
            <a:ext cx="43138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5 Etats de conscience Eveillée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4294B08-2880-68FC-C6F8-38784712451C}"/>
              </a:ext>
            </a:extLst>
          </p:cNvPr>
          <p:cNvSpPr txBox="1"/>
          <p:nvPr/>
        </p:nvSpPr>
        <p:spPr>
          <a:xfrm>
            <a:off x="5213429" y="4608576"/>
            <a:ext cx="86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Nature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63C313A-9EB4-45FD-5AA2-CE2258A32FAB}"/>
              </a:ext>
            </a:extLst>
          </p:cNvPr>
          <p:cNvSpPr txBox="1"/>
          <p:nvPr/>
        </p:nvSpPr>
        <p:spPr>
          <a:xfrm>
            <a:off x="5263367" y="411122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Subtil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383045-BF39-27C7-5913-0B60F9F28BAD}"/>
              </a:ext>
            </a:extLst>
          </p:cNvPr>
          <p:cNvSpPr txBox="1"/>
          <p:nvPr/>
        </p:nvSpPr>
        <p:spPr>
          <a:xfrm>
            <a:off x="5263367" y="3655814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  <a:highlight>
                  <a:srgbClr val="000000"/>
                </a:highlight>
              </a:rPr>
              <a:t>Causal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32259AA-0AB1-F9EE-CCE3-C92B4C0FE33D}"/>
              </a:ext>
            </a:extLst>
          </p:cNvPr>
          <p:cNvSpPr txBox="1"/>
          <p:nvPr/>
        </p:nvSpPr>
        <p:spPr>
          <a:xfrm>
            <a:off x="5322327" y="3149846"/>
            <a:ext cx="77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92D050"/>
                </a:solidFill>
                <a:highlight>
                  <a:srgbClr val="000000"/>
                </a:highlight>
              </a:rPr>
              <a:t>Turiya</a:t>
            </a:r>
            <a:endParaRPr lang="fr-FR" dirty="0">
              <a:solidFill>
                <a:srgbClr val="92D050"/>
              </a:solidFill>
              <a:highlight>
                <a:srgbClr val="000000"/>
              </a:highlight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3C94D3-2D1F-DFA5-EBC5-B4C9CAD79918}"/>
              </a:ext>
            </a:extLst>
          </p:cNvPr>
          <p:cNvSpPr txBox="1"/>
          <p:nvPr/>
        </p:nvSpPr>
        <p:spPr>
          <a:xfrm>
            <a:off x="5163309" y="2706624"/>
            <a:ext cx="109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  <a:highlight>
                  <a:srgbClr val="000000"/>
                </a:highlight>
              </a:rPr>
              <a:t>Turiyatita</a:t>
            </a:r>
            <a:endParaRPr lang="fr-FR" dirty="0">
              <a:solidFill>
                <a:srgbClr val="00B050"/>
              </a:solidFill>
              <a:highlight>
                <a:srgbClr val="000000"/>
              </a:highlight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DB73B5E-1505-2223-A368-8568D7E70D50}"/>
              </a:ext>
            </a:extLst>
          </p:cNvPr>
          <p:cNvSpPr/>
          <p:nvPr/>
        </p:nvSpPr>
        <p:spPr>
          <a:xfrm>
            <a:off x="1720237" y="2706624"/>
            <a:ext cx="7889478" cy="39197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2728807-8C5D-718A-FFD9-C53818FDD033}"/>
              </a:ext>
            </a:extLst>
          </p:cNvPr>
          <p:cNvSpPr txBox="1"/>
          <p:nvPr/>
        </p:nvSpPr>
        <p:spPr>
          <a:xfrm>
            <a:off x="5119096" y="5670542"/>
            <a:ext cx="160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État « animal »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A2381D1-573D-496F-AFE8-F90B071EB0CC}"/>
              </a:ext>
            </a:extLst>
          </p:cNvPr>
          <p:cNvSpPr txBox="1"/>
          <p:nvPr/>
        </p:nvSpPr>
        <p:spPr>
          <a:xfrm>
            <a:off x="9728786" y="4981779"/>
            <a:ext cx="257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Mysticisme de la Nature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535980F-63EB-A189-47A5-9343E8F63737}"/>
              </a:ext>
            </a:extLst>
          </p:cNvPr>
          <p:cNvSpPr txBox="1"/>
          <p:nvPr/>
        </p:nvSpPr>
        <p:spPr>
          <a:xfrm>
            <a:off x="9895069" y="4297156"/>
            <a:ext cx="224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Mysticisme divin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3D4EA49-D583-8D60-D97F-0F51178B1963}"/>
              </a:ext>
            </a:extLst>
          </p:cNvPr>
          <p:cNvSpPr txBox="1"/>
          <p:nvPr/>
        </p:nvSpPr>
        <p:spPr>
          <a:xfrm>
            <a:off x="9319103" y="3470993"/>
            <a:ext cx="2820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  <a:highlight>
                  <a:srgbClr val="000000"/>
                </a:highlight>
              </a:rPr>
              <a:t>Mysticisme Métaphysique </a:t>
            </a:r>
          </a:p>
          <a:p>
            <a:pPr algn="ctr"/>
            <a:r>
              <a:rPr lang="fr-FR" dirty="0">
                <a:solidFill>
                  <a:srgbClr val="FFFF00"/>
                </a:solidFill>
                <a:highlight>
                  <a:srgbClr val="000000"/>
                </a:highlight>
              </a:rPr>
              <a:t>ou sans forme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3255E04-E1C6-6202-E95B-0BB5E39281C2}"/>
              </a:ext>
            </a:extLst>
          </p:cNvPr>
          <p:cNvSpPr txBox="1"/>
          <p:nvPr/>
        </p:nvSpPr>
        <p:spPr>
          <a:xfrm>
            <a:off x="8340099" y="2729222"/>
            <a:ext cx="377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  <a:highlight>
                  <a:srgbClr val="000000"/>
                </a:highlight>
              </a:rPr>
              <a:t>Divine Ignorance, le Témoin, Nirvana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F570FB2-D94C-E577-FF4A-8CC351A97139}"/>
              </a:ext>
            </a:extLst>
          </p:cNvPr>
          <p:cNvSpPr txBox="1"/>
          <p:nvPr/>
        </p:nvSpPr>
        <p:spPr>
          <a:xfrm>
            <a:off x="6738707" y="1786141"/>
            <a:ext cx="2419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B050"/>
                </a:solidFill>
                <a:highlight>
                  <a:srgbClr val="000000"/>
                </a:highlight>
              </a:rPr>
              <a:t>Mysticisme divin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49643D8-DE0F-B599-1AA4-BBF795AF653A}"/>
              </a:ext>
            </a:extLst>
          </p:cNvPr>
          <p:cNvSpPr txBox="1"/>
          <p:nvPr/>
        </p:nvSpPr>
        <p:spPr>
          <a:xfrm>
            <a:off x="8758648" y="5816029"/>
            <a:ext cx="307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Monde manifeste de la forme</a:t>
            </a:r>
          </a:p>
        </p:txBody>
      </p:sp>
    </p:spTree>
    <p:extLst>
      <p:ext uri="{BB962C8B-B14F-4D97-AF65-F5344CB8AC3E}">
        <p14:creationId xmlns:p14="http://schemas.microsoft.com/office/powerpoint/2010/main" val="376664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D6BAE-B525-9DF5-D5B5-9890D08F9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5799A25-A7B4-685E-F2F9-408549D90634}"/>
              </a:ext>
            </a:extLst>
          </p:cNvPr>
          <p:cNvSpPr/>
          <p:nvPr/>
        </p:nvSpPr>
        <p:spPr>
          <a:xfrm>
            <a:off x="1559859" y="2933784"/>
            <a:ext cx="8964706" cy="12742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46E9D8D-779E-C58D-6D8C-0D6E7E737B6A}"/>
              </a:ext>
            </a:extLst>
          </p:cNvPr>
          <p:cNvSpPr/>
          <p:nvPr/>
        </p:nvSpPr>
        <p:spPr>
          <a:xfrm>
            <a:off x="1559859" y="1626984"/>
            <a:ext cx="8964706" cy="1274200"/>
          </a:xfrm>
          <a:prstGeom prst="round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A811BAB-D573-4C7B-6D0D-AD20CB8AA0FB}"/>
              </a:ext>
            </a:extLst>
          </p:cNvPr>
          <p:cNvSpPr/>
          <p:nvPr/>
        </p:nvSpPr>
        <p:spPr>
          <a:xfrm>
            <a:off x="1559859" y="4251217"/>
            <a:ext cx="8964706" cy="12742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1B7F84-0143-E9BD-A5C2-542CC52B0BA4}"/>
              </a:ext>
            </a:extLst>
          </p:cNvPr>
          <p:cNvSpPr txBox="1"/>
          <p:nvPr/>
        </p:nvSpPr>
        <p:spPr>
          <a:xfrm>
            <a:off x="2745352" y="347472"/>
            <a:ext cx="462772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Le développement Spirituel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B4D65E-F364-2DA6-4581-7C9B41154BE6}"/>
              </a:ext>
            </a:extLst>
          </p:cNvPr>
          <p:cNvSpPr txBox="1"/>
          <p:nvPr/>
        </p:nvSpPr>
        <p:spPr>
          <a:xfrm>
            <a:off x="1475153" y="910441"/>
            <a:ext cx="8408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   Intelligence Spirituelle      X    Expérience Spirituelle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DEEE7C-6B06-3574-8072-DBA69370AE82}"/>
              </a:ext>
            </a:extLst>
          </p:cNvPr>
          <p:cNvSpPr txBox="1"/>
          <p:nvPr/>
        </p:nvSpPr>
        <p:spPr>
          <a:xfrm>
            <a:off x="19120" y="3139329"/>
            <a:ext cx="1512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(stades=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Intelligence= 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Structure= 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Complétude)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F36F53-AA59-1109-7B34-AEA21FB1AF53}"/>
              </a:ext>
            </a:extLst>
          </p:cNvPr>
          <p:cNvSpPr txBox="1"/>
          <p:nvPr/>
        </p:nvSpPr>
        <p:spPr>
          <a:xfrm>
            <a:off x="4870614" y="6254476"/>
            <a:ext cx="388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BD"/>
                </a:solidFill>
              </a:rPr>
              <a:t>(Eveil = Expérience= Vacuité= Liberté)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E9E59E-1B54-A505-C751-EB2D3333AE56}"/>
              </a:ext>
            </a:extLst>
          </p:cNvPr>
          <p:cNvSpPr txBox="1"/>
          <p:nvPr/>
        </p:nvSpPr>
        <p:spPr>
          <a:xfrm>
            <a:off x="2235110" y="5145859"/>
            <a:ext cx="15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Egocentrique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15B1A1-6BBC-53BB-97AE-A80A1C9D281A}"/>
              </a:ext>
            </a:extLst>
          </p:cNvPr>
          <p:cNvSpPr txBox="1"/>
          <p:nvPr/>
        </p:nvSpPr>
        <p:spPr>
          <a:xfrm>
            <a:off x="2126074" y="4409135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Ethnocentrique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904FF8-B717-27DC-B777-B2D99D141BDF}"/>
              </a:ext>
            </a:extLst>
          </p:cNvPr>
          <p:cNvSpPr txBox="1"/>
          <p:nvPr/>
        </p:nvSpPr>
        <p:spPr>
          <a:xfrm>
            <a:off x="2096246" y="3672411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Monde centrique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F9EA1D3-D6D5-2E25-DCBE-952A1FC660F5}"/>
              </a:ext>
            </a:extLst>
          </p:cNvPr>
          <p:cNvSpPr txBox="1"/>
          <p:nvPr/>
        </p:nvSpPr>
        <p:spPr>
          <a:xfrm>
            <a:off x="2541342" y="307906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Intégral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18A520-E33D-362E-52A8-C9AF64DBFAF5}"/>
              </a:ext>
            </a:extLst>
          </p:cNvPr>
          <p:cNvSpPr txBox="1"/>
          <p:nvPr/>
        </p:nvSpPr>
        <p:spPr>
          <a:xfrm>
            <a:off x="3742189" y="5664794"/>
            <a:ext cx="82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BD"/>
                </a:solidFill>
              </a:rPr>
              <a:t>Forme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1E88C1-4B3F-454B-04BD-4E89E04FD8D2}"/>
              </a:ext>
            </a:extLst>
          </p:cNvPr>
          <p:cNvSpPr txBox="1"/>
          <p:nvPr/>
        </p:nvSpPr>
        <p:spPr>
          <a:xfrm>
            <a:off x="5155497" y="56684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BD"/>
                </a:solidFill>
              </a:rPr>
              <a:t>Subtil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B0C3F84-63DD-1834-1309-412728144CE5}"/>
              </a:ext>
            </a:extLst>
          </p:cNvPr>
          <p:cNvSpPr txBox="1"/>
          <p:nvPr/>
        </p:nvSpPr>
        <p:spPr>
          <a:xfrm>
            <a:off x="6584139" y="5664794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BD"/>
                </a:solidFill>
              </a:rPr>
              <a:t>Causal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0F9E238-F5E8-3031-685F-C164527F3C8F}"/>
              </a:ext>
            </a:extLst>
          </p:cNvPr>
          <p:cNvSpPr txBox="1"/>
          <p:nvPr/>
        </p:nvSpPr>
        <p:spPr>
          <a:xfrm>
            <a:off x="7755788" y="5664794"/>
            <a:ext cx="90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BD"/>
                </a:solidFill>
              </a:rPr>
              <a:t>Témoin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9C9C69A-6A7D-8F4B-EF96-CD3F8F935C09}"/>
              </a:ext>
            </a:extLst>
          </p:cNvPr>
          <p:cNvSpPr txBox="1"/>
          <p:nvPr/>
        </p:nvSpPr>
        <p:spPr>
          <a:xfrm>
            <a:off x="9089136" y="566479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BD"/>
                </a:solidFill>
              </a:rPr>
              <a:t>Non-duel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EF66FA8-78A3-1A50-2FE6-3BCB8854ADA5}"/>
              </a:ext>
            </a:extLst>
          </p:cNvPr>
          <p:cNvCxnSpPr>
            <a:cxnSpLocks/>
          </p:cNvCxnSpPr>
          <p:nvPr/>
        </p:nvCxnSpPr>
        <p:spPr>
          <a:xfrm flipV="1">
            <a:off x="5353878" y="4718913"/>
            <a:ext cx="0" cy="638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902A7E5-6956-2C85-F0C4-35648EC96264}"/>
              </a:ext>
            </a:extLst>
          </p:cNvPr>
          <p:cNvCxnSpPr/>
          <p:nvPr/>
        </p:nvCxnSpPr>
        <p:spPr>
          <a:xfrm>
            <a:off x="4293704" y="5357239"/>
            <a:ext cx="10601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49B273D-F768-355E-CBDB-527427BA43A9}"/>
              </a:ext>
            </a:extLst>
          </p:cNvPr>
          <p:cNvCxnSpPr>
            <a:cxnSpLocks/>
          </p:cNvCxnSpPr>
          <p:nvPr/>
        </p:nvCxnSpPr>
        <p:spPr>
          <a:xfrm>
            <a:off x="5353878" y="4718913"/>
            <a:ext cx="1577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FD9D99E-63DD-1DAB-F231-C8C64BFB2D11}"/>
              </a:ext>
            </a:extLst>
          </p:cNvPr>
          <p:cNvCxnSpPr>
            <a:cxnSpLocks/>
          </p:cNvCxnSpPr>
          <p:nvPr/>
        </p:nvCxnSpPr>
        <p:spPr>
          <a:xfrm>
            <a:off x="6930887" y="4099160"/>
            <a:ext cx="12117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EBE9FCF-8A06-D723-1EB6-251A0456E620}"/>
              </a:ext>
            </a:extLst>
          </p:cNvPr>
          <p:cNvCxnSpPr/>
          <p:nvPr/>
        </p:nvCxnSpPr>
        <p:spPr>
          <a:xfrm>
            <a:off x="8142624" y="3270666"/>
            <a:ext cx="10601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74B6652-FD2C-3349-B896-82B8DDB7664A}"/>
              </a:ext>
            </a:extLst>
          </p:cNvPr>
          <p:cNvCxnSpPr>
            <a:cxnSpLocks/>
          </p:cNvCxnSpPr>
          <p:nvPr/>
        </p:nvCxnSpPr>
        <p:spPr>
          <a:xfrm flipV="1">
            <a:off x="6930887" y="4094664"/>
            <a:ext cx="0" cy="6289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ED97937-C25B-05DD-2BF8-038DD7779D43}"/>
              </a:ext>
            </a:extLst>
          </p:cNvPr>
          <p:cNvCxnSpPr>
            <a:cxnSpLocks/>
          </p:cNvCxnSpPr>
          <p:nvPr/>
        </p:nvCxnSpPr>
        <p:spPr>
          <a:xfrm flipV="1">
            <a:off x="8142624" y="3270666"/>
            <a:ext cx="0" cy="816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1D4F8A6-60C1-7786-9FA4-50F62409FDFC}"/>
              </a:ext>
            </a:extLst>
          </p:cNvPr>
          <p:cNvCxnSpPr>
            <a:cxnSpLocks/>
          </p:cNvCxnSpPr>
          <p:nvPr/>
        </p:nvCxnSpPr>
        <p:spPr>
          <a:xfrm flipV="1">
            <a:off x="9202798" y="2090238"/>
            <a:ext cx="0" cy="1180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B360ED8-C7FD-7F8B-784D-2B71DE4D159C}"/>
              </a:ext>
            </a:extLst>
          </p:cNvPr>
          <p:cNvSpPr txBox="1"/>
          <p:nvPr/>
        </p:nvSpPr>
        <p:spPr>
          <a:xfrm>
            <a:off x="2206223" y="22957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Super Intégral</a:t>
            </a:r>
          </a:p>
        </p:txBody>
      </p:sp>
      <p:sp>
        <p:nvSpPr>
          <p:cNvPr id="24" name="Éclair 23">
            <a:extLst>
              <a:ext uri="{FF2B5EF4-FFF2-40B4-BE49-F238E27FC236}">
                <a16:creationId xmlns:a16="http://schemas.microsoft.com/office/drawing/2014/main" id="{CC2431AF-96B4-1839-D26F-9F52899CE396}"/>
              </a:ext>
            </a:extLst>
          </p:cNvPr>
          <p:cNvSpPr/>
          <p:nvPr/>
        </p:nvSpPr>
        <p:spPr>
          <a:xfrm flipH="1">
            <a:off x="10971273" y="3946373"/>
            <a:ext cx="502023" cy="523221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clair 30">
            <a:extLst>
              <a:ext uri="{FF2B5EF4-FFF2-40B4-BE49-F238E27FC236}">
                <a16:creationId xmlns:a16="http://schemas.microsoft.com/office/drawing/2014/main" id="{9E42EEEB-CEC5-5FF9-4F2D-1D36D0BF45F2}"/>
              </a:ext>
            </a:extLst>
          </p:cNvPr>
          <p:cNvSpPr/>
          <p:nvPr/>
        </p:nvSpPr>
        <p:spPr>
          <a:xfrm flipH="1">
            <a:off x="10977732" y="2639573"/>
            <a:ext cx="502023" cy="523221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6CC0CD5-DD4E-2001-B25B-C97EB6F6107F}"/>
              </a:ext>
            </a:extLst>
          </p:cNvPr>
          <p:cNvSpPr txBox="1"/>
          <p:nvPr/>
        </p:nvSpPr>
        <p:spPr>
          <a:xfrm>
            <a:off x="2130213" y="1814375"/>
            <a:ext cx="17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rgbClr val="0070C0"/>
                </a:solidFill>
              </a:rPr>
              <a:t>Transpersonnel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8A242C54-881B-BE6C-DF76-51638F745CE1}"/>
              </a:ext>
            </a:extLst>
          </p:cNvPr>
          <p:cNvSpPr/>
          <p:nvPr/>
        </p:nvSpPr>
        <p:spPr>
          <a:xfrm rot="16650488" flipH="1" flipV="1">
            <a:off x="3790923" y="-456432"/>
            <a:ext cx="6479368" cy="5441032"/>
          </a:xfrm>
          <a:prstGeom prst="arc">
            <a:avLst>
              <a:gd name="adj1" fmla="val 15586833"/>
              <a:gd name="adj2" fmla="val 21267907"/>
            </a:avLst>
          </a:prstGeom>
          <a:ln>
            <a:solidFill>
              <a:schemeClr val="accent6">
                <a:lumMod val="75000"/>
              </a:schemeClr>
            </a:solidFill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8F86EEF7-7E6A-70F6-B09D-68C5A4DE6DA2}"/>
              </a:ext>
            </a:extLst>
          </p:cNvPr>
          <p:cNvCxnSpPr>
            <a:cxnSpLocks/>
          </p:cNvCxnSpPr>
          <p:nvPr/>
        </p:nvCxnSpPr>
        <p:spPr>
          <a:xfrm flipV="1">
            <a:off x="1836351" y="1999041"/>
            <a:ext cx="0" cy="3287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riangle 40">
            <a:extLst>
              <a:ext uri="{FF2B5EF4-FFF2-40B4-BE49-F238E27FC236}">
                <a16:creationId xmlns:a16="http://schemas.microsoft.com/office/drawing/2014/main" id="{2DBAF9C5-2903-0529-B769-52BA29F2637F}"/>
              </a:ext>
            </a:extLst>
          </p:cNvPr>
          <p:cNvSpPr/>
          <p:nvPr/>
        </p:nvSpPr>
        <p:spPr>
          <a:xfrm>
            <a:off x="9589672" y="4280436"/>
            <a:ext cx="534893" cy="461639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22344FFA-8DEC-C6BD-2EE1-7ABF7D9320BA}"/>
              </a:ext>
            </a:extLst>
          </p:cNvPr>
          <p:cNvSpPr/>
          <p:nvPr/>
        </p:nvSpPr>
        <p:spPr>
          <a:xfrm>
            <a:off x="9602903" y="1626984"/>
            <a:ext cx="534893" cy="461639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6A9533C0-95B5-4F1C-8720-7F7F7F96642F}"/>
              </a:ext>
            </a:extLst>
          </p:cNvPr>
          <p:cNvSpPr/>
          <p:nvPr/>
        </p:nvSpPr>
        <p:spPr>
          <a:xfrm>
            <a:off x="9602903" y="2943393"/>
            <a:ext cx="534893" cy="461639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ABD5D1DA-31B5-4BEC-5784-9C01BB16A84D}"/>
              </a:ext>
            </a:extLst>
          </p:cNvPr>
          <p:cNvSpPr/>
          <p:nvPr/>
        </p:nvSpPr>
        <p:spPr>
          <a:xfrm>
            <a:off x="9662298" y="6173503"/>
            <a:ext cx="534893" cy="461639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9223328-6E79-BD42-1E6C-566E8E3C5835}"/>
              </a:ext>
            </a:extLst>
          </p:cNvPr>
          <p:cNvSpPr txBox="1"/>
          <p:nvPr/>
        </p:nvSpPr>
        <p:spPr>
          <a:xfrm>
            <a:off x="10212183" y="6265810"/>
            <a:ext cx="118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= Sagesse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E97E978-AB1D-34C5-A47E-F929901CE2BF}"/>
              </a:ext>
            </a:extLst>
          </p:cNvPr>
          <p:cNvSpPr txBox="1"/>
          <p:nvPr/>
        </p:nvSpPr>
        <p:spPr>
          <a:xfrm>
            <a:off x="11286760" y="4207983"/>
            <a:ext cx="91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Palier 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B665325-0C82-EFB3-C392-5CF57F125A92}"/>
              </a:ext>
            </a:extLst>
          </p:cNvPr>
          <p:cNvSpPr txBox="1"/>
          <p:nvPr/>
        </p:nvSpPr>
        <p:spPr>
          <a:xfrm>
            <a:off x="11211291" y="2983777"/>
            <a:ext cx="86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Palier3</a:t>
            </a:r>
          </a:p>
        </p:txBody>
      </p:sp>
    </p:spTree>
    <p:extLst>
      <p:ext uri="{BB962C8B-B14F-4D97-AF65-F5344CB8AC3E}">
        <p14:creationId xmlns:p14="http://schemas.microsoft.com/office/powerpoint/2010/main" val="41154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385E7-667D-0104-DE5C-4B5D4B40F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76A0963-358C-336B-37DE-C3078879CBDF}"/>
              </a:ext>
            </a:extLst>
          </p:cNvPr>
          <p:cNvSpPr txBox="1"/>
          <p:nvPr/>
        </p:nvSpPr>
        <p:spPr>
          <a:xfrm>
            <a:off x="2745352" y="347472"/>
            <a:ext cx="462772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Le développement Spirituel</a:t>
            </a:r>
          </a:p>
        </p:txBody>
      </p:sp>
      <p:pic>
        <p:nvPicPr>
          <p:cNvPr id="20" name="Image 19" descr="Une image contenant texte, capture d’écran, Caractère coloré, ligne&#10;&#10;Le contenu généré par l’IA peut être incorrect.">
            <a:extLst>
              <a:ext uri="{FF2B5EF4-FFF2-40B4-BE49-F238E27FC236}">
                <a16:creationId xmlns:a16="http://schemas.microsoft.com/office/drawing/2014/main" id="{B927460E-6880-13A2-9948-2F71E7C9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45" y="1076537"/>
            <a:ext cx="4895255" cy="5552966"/>
          </a:xfrm>
          <a:prstGeom prst="rect">
            <a:avLst/>
          </a:pr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7E2B5276-B7E9-12B5-D582-1B02D1E48AE5}"/>
              </a:ext>
            </a:extLst>
          </p:cNvPr>
          <p:cNvSpPr/>
          <p:nvPr/>
        </p:nvSpPr>
        <p:spPr>
          <a:xfrm rot="16650488" flipH="1" flipV="1">
            <a:off x="-494333" y="341598"/>
            <a:ext cx="6479368" cy="5441032"/>
          </a:xfrm>
          <a:prstGeom prst="arc">
            <a:avLst>
              <a:gd name="adj1" fmla="val 15586833"/>
              <a:gd name="adj2" fmla="val 20937282"/>
            </a:avLst>
          </a:prstGeom>
          <a:ln>
            <a:solidFill>
              <a:schemeClr val="accent6">
                <a:lumMod val="75000"/>
              </a:schemeClr>
            </a:solidFill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EB7EDA9-5373-C83F-4180-CD4F637673D7}"/>
              </a:ext>
            </a:extLst>
          </p:cNvPr>
          <p:cNvSpPr txBox="1"/>
          <p:nvPr/>
        </p:nvSpPr>
        <p:spPr>
          <a:xfrm>
            <a:off x="7974957" y="2882096"/>
            <a:ext cx="3549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L’illumination, c’est l’union </a:t>
            </a:r>
          </a:p>
          <a:p>
            <a:r>
              <a:rPr lang="fr-FR" dirty="0"/>
              <a:t>de la Vacuité et de la Forme…</a:t>
            </a:r>
          </a:p>
          <a:p>
            <a:endParaRPr lang="fr-FR" dirty="0"/>
          </a:p>
          <a:p>
            <a:r>
              <a:rPr lang="fr-FR" dirty="0"/>
              <a:t> De la </a:t>
            </a:r>
            <a:r>
              <a:rPr lang="fr-FR" dirty="0" err="1"/>
              <a:t>Libérté</a:t>
            </a:r>
            <a:r>
              <a:rPr lang="fr-FR" dirty="0"/>
              <a:t> et de la Complétude</a:t>
            </a:r>
          </a:p>
        </p:txBody>
      </p:sp>
    </p:spTree>
    <p:extLst>
      <p:ext uri="{BB962C8B-B14F-4D97-AF65-F5344CB8AC3E}">
        <p14:creationId xmlns:p14="http://schemas.microsoft.com/office/powerpoint/2010/main" val="421540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F5A3D955-11CC-3517-6914-74064C8B2DC2}"/>
              </a:ext>
            </a:extLst>
          </p:cNvPr>
          <p:cNvGrpSpPr/>
          <p:nvPr/>
        </p:nvGrpSpPr>
        <p:grpSpPr>
          <a:xfrm>
            <a:off x="2720051" y="1609714"/>
            <a:ext cx="6116547" cy="4200778"/>
            <a:chOff x="6093547" y="1447668"/>
            <a:chExt cx="4563285" cy="27157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F3997F-7EA1-ACE4-B96B-DFF112ADF057}"/>
                </a:ext>
              </a:extLst>
            </p:cNvPr>
            <p:cNvSpPr/>
            <p:nvPr/>
          </p:nvSpPr>
          <p:spPr>
            <a:xfrm flipH="1">
              <a:off x="6096000" y="1447668"/>
              <a:ext cx="4560832" cy="271579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35F6C5C-9975-26FB-E74D-4B5D79176E32}"/>
                </a:ext>
              </a:extLst>
            </p:cNvPr>
            <p:cNvGrpSpPr/>
            <p:nvPr/>
          </p:nvGrpSpPr>
          <p:grpSpPr>
            <a:xfrm>
              <a:off x="6093547" y="1447668"/>
              <a:ext cx="4560832" cy="2715793"/>
              <a:chOff x="4019474" y="693973"/>
              <a:chExt cx="6682127" cy="6618514"/>
            </a:xfrm>
          </p:grpSpPr>
          <p:cxnSp>
            <p:nvCxnSpPr>
              <p:cNvPr id="2" name="Connecteur droit 1">
                <a:extLst>
                  <a:ext uri="{FF2B5EF4-FFF2-40B4-BE49-F238E27FC236}">
                    <a16:creationId xmlns:a16="http://schemas.microsoft.com/office/drawing/2014/main" id="{4F3F9FE4-732B-6420-678C-E4DEB57577BA}"/>
                  </a:ext>
                </a:extLst>
              </p:cNvPr>
              <p:cNvCxnSpPr/>
              <p:nvPr/>
            </p:nvCxnSpPr>
            <p:spPr>
              <a:xfrm>
                <a:off x="7360537" y="693973"/>
                <a:ext cx="0" cy="661851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" name="Connecteur droit 2">
                <a:extLst>
                  <a:ext uri="{FF2B5EF4-FFF2-40B4-BE49-F238E27FC236}">
                    <a16:creationId xmlns:a16="http://schemas.microsoft.com/office/drawing/2014/main" id="{E06EEB59-D218-247F-C924-5DCDBDE12A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19474" y="3959684"/>
                <a:ext cx="6682127" cy="87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C46A7DD-28A0-6C4E-3B2D-AEFB29114072}"/>
                </a:ext>
              </a:extLst>
            </p:cNvPr>
            <p:cNvSpPr txBox="1"/>
            <p:nvPr/>
          </p:nvSpPr>
          <p:spPr>
            <a:xfrm>
              <a:off x="8386021" y="2842262"/>
              <a:ext cx="105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/>
                  </a:solidFill>
                </a:rPr>
                <a:t>Tout Cela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81C5F0C-0AD2-35E0-E778-603A88C4391D}"/>
                </a:ext>
              </a:extLst>
            </p:cNvPr>
            <p:cNvSpPr txBox="1"/>
            <p:nvPr/>
          </p:nvSpPr>
          <p:spPr>
            <a:xfrm>
              <a:off x="8386021" y="2418364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/>
                  </a:solidFill>
                </a:rPr>
                <a:t>Cela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0A328CF-BA10-0732-F026-FBBABA6AF321}"/>
                </a:ext>
              </a:extLst>
            </p:cNvPr>
            <p:cNvSpPr txBox="1"/>
            <p:nvPr/>
          </p:nvSpPr>
          <p:spPr>
            <a:xfrm>
              <a:off x="7705567" y="2831557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/>
                  </a:solidFill>
                </a:rPr>
                <a:t>Nous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EBF5484-5B14-B19D-AC8B-66BF84B71798}"/>
                </a:ext>
              </a:extLst>
            </p:cNvPr>
            <p:cNvSpPr txBox="1"/>
            <p:nvPr/>
          </p:nvSpPr>
          <p:spPr>
            <a:xfrm>
              <a:off x="8003349" y="2410239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2"/>
                  </a:solidFill>
                </a:rPr>
                <a:t>Je</a:t>
              </a:r>
            </a:p>
          </p:txBody>
        </p:sp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C591B541-84BA-10E6-1C15-CEC1E732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40" y="1275805"/>
            <a:ext cx="4998972" cy="48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8D5CB59-1A61-57C7-E2F2-4C7BE0A55429}"/>
              </a:ext>
            </a:extLst>
          </p:cNvPr>
          <p:cNvSpPr txBox="1"/>
          <p:nvPr/>
        </p:nvSpPr>
        <p:spPr>
          <a:xfrm rot="16200000">
            <a:off x="1885533" y="2405829"/>
            <a:ext cx="117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Personnel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2D2FC6-860E-ACFF-02A4-EA732440FA32}"/>
              </a:ext>
            </a:extLst>
          </p:cNvPr>
          <p:cNvSpPr txBox="1"/>
          <p:nvPr/>
        </p:nvSpPr>
        <p:spPr>
          <a:xfrm rot="16200000">
            <a:off x="2006855" y="445647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Collectif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9410780-45FF-010B-963A-267EBA2C2577}"/>
              </a:ext>
            </a:extLst>
          </p:cNvPr>
          <p:cNvSpPr txBox="1"/>
          <p:nvPr/>
        </p:nvSpPr>
        <p:spPr>
          <a:xfrm>
            <a:off x="3611302" y="1186934"/>
            <a:ext cx="102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Intérieur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5CFCF66-1884-BF70-7FD7-1B8A1BE993F5}"/>
              </a:ext>
            </a:extLst>
          </p:cNvPr>
          <p:cNvSpPr txBox="1"/>
          <p:nvPr/>
        </p:nvSpPr>
        <p:spPr>
          <a:xfrm>
            <a:off x="6905702" y="1195947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Extérieur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9605259-9EFA-9411-DA7D-BACE4F7DB2D3}"/>
              </a:ext>
            </a:extLst>
          </p:cNvPr>
          <p:cNvSpPr txBox="1"/>
          <p:nvPr/>
        </p:nvSpPr>
        <p:spPr>
          <a:xfrm>
            <a:off x="2859436" y="1816404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  <a:r>
              <a:rPr lang="fr-FR" baseline="30000" dirty="0">
                <a:solidFill>
                  <a:schemeClr val="bg1"/>
                </a:solidFill>
              </a:rPr>
              <a:t>ère</a:t>
            </a:r>
            <a:r>
              <a:rPr lang="fr-FR" dirty="0">
                <a:solidFill>
                  <a:schemeClr val="bg1"/>
                </a:solidFill>
              </a:rPr>
              <a:t> pers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AED4F90-5919-73D0-0DF8-142835726838}"/>
              </a:ext>
            </a:extLst>
          </p:cNvPr>
          <p:cNvSpPr txBox="1"/>
          <p:nvPr/>
        </p:nvSpPr>
        <p:spPr>
          <a:xfrm>
            <a:off x="2859435" y="5271058"/>
            <a:ext cx="96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  <a:r>
              <a:rPr lang="fr-FR" baseline="30000" dirty="0">
                <a:solidFill>
                  <a:schemeClr val="bg1"/>
                </a:solidFill>
              </a:rPr>
              <a:t>nd</a:t>
            </a:r>
            <a:r>
              <a:rPr lang="fr-FR" dirty="0">
                <a:solidFill>
                  <a:schemeClr val="bg1"/>
                </a:solidFill>
              </a:rPr>
              <a:t> pers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F7B0C08-AD07-A4CB-803E-75EEC575F2B5}"/>
              </a:ext>
            </a:extLst>
          </p:cNvPr>
          <p:cNvSpPr txBox="1"/>
          <p:nvPr/>
        </p:nvSpPr>
        <p:spPr>
          <a:xfrm>
            <a:off x="7707668" y="1556266"/>
            <a:ext cx="10881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aseline="300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3</a:t>
            </a:r>
            <a:r>
              <a:rPr lang="fr-FR" baseline="30000" dirty="0">
                <a:solidFill>
                  <a:schemeClr val="bg1"/>
                </a:solidFill>
              </a:rPr>
              <a:t>ème</a:t>
            </a:r>
            <a:r>
              <a:rPr lang="fr-FR" dirty="0">
                <a:solidFill>
                  <a:schemeClr val="bg1"/>
                </a:solidFill>
              </a:rPr>
              <a:t> pers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6B2AE3-478C-1A73-D9A9-D20AC4E5BD18}"/>
              </a:ext>
            </a:extLst>
          </p:cNvPr>
          <p:cNvSpPr txBox="1"/>
          <p:nvPr/>
        </p:nvSpPr>
        <p:spPr>
          <a:xfrm>
            <a:off x="2745352" y="347472"/>
            <a:ext cx="462772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Elargir Notre  Cadre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A4F23F4-ECC0-F5CA-92A5-D215FC8566EA}"/>
              </a:ext>
            </a:extLst>
          </p:cNvPr>
          <p:cNvSpPr txBox="1"/>
          <p:nvPr/>
        </p:nvSpPr>
        <p:spPr>
          <a:xfrm>
            <a:off x="9482508" y="3098615"/>
            <a:ext cx="2760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Vacuité, est </a:t>
            </a:r>
          </a:p>
          <a:p>
            <a:r>
              <a:rPr lang="fr-FR" dirty="0"/>
              <a:t>ce sur quoi est dessiné</a:t>
            </a:r>
          </a:p>
          <a:p>
            <a:r>
              <a:rPr lang="fr-FR" dirty="0"/>
              <a:t> ce diagramme, elle inclut</a:t>
            </a:r>
          </a:p>
          <a:p>
            <a:r>
              <a:rPr lang="fr-FR" dirty="0"/>
              <a:t> Tout: L’Instant tel qu’il est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19D0DA6-D9BA-4086-0F1A-397E4EC364CF}"/>
              </a:ext>
            </a:extLst>
          </p:cNvPr>
          <p:cNvSpPr txBox="1"/>
          <p:nvPr/>
        </p:nvSpPr>
        <p:spPr>
          <a:xfrm>
            <a:off x="118947" y="6266127"/>
            <a:ext cx="1195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plupart des religions se concentrent sur l’une ou l’autre des dimensions des quadrants, souvent la 3 </a:t>
            </a:r>
            <a:r>
              <a:rPr lang="fr-FR" dirty="0" err="1"/>
              <a:t>ème</a:t>
            </a:r>
            <a:r>
              <a:rPr lang="fr-FR" dirty="0"/>
              <a:t> Personne…</a:t>
            </a:r>
          </a:p>
        </p:txBody>
      </p:sp>
    </p:spTree>
    <p:extLst>
      <p:ext uri="{BB962C8B-B14F-4D97-AF65-F5344CB8AC3E}">
        <p14:creationId xmlns:p14="http://schemas.microsoft.com/office/powerpoint/2010/main" val="12509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9FCA8-B6A2-2783-58F6-ADE14CA83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E54083B2-6F08-008F-FF68-D3B480B84743}"/>
              </a:ext>
            </a:extLst>
          </p:cNvPr>
          <p:cNvSpPr txBox="1"/>
          <p:nvPr/>
        </p:nvSpPr>
        <p:spPr>
          <a:xfrm>
            <a:off x="2745352" y="347472"/>
            <a:ext cx="462772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Le Futur Spirituel</a:t>
            </a:r>
          </a:p>
        </p:txBody>
      </p:sp>
      <p:pic>
        <p:nvPicPr>
          <p:cNvPr id="47" name="Image 46" descr="Une image contenant peinture, vortex, art&#10;&#10;Le contenu généré par l’IA peut être incorrect.">
            <a:extLst>
              <a:ext uri="{FF2B5EF4-FFF2-40B4-BE49-F238E27FC236}">
                <a16:creationId xmlns:a16="http://schemas.microsoft.com/office/drawing/2014/main" id="{A516CDD8-80AF-75C6-62C6-FE77E7CC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924" y="1261640"/>
            <a:ext cx="4751592" cy="47515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7FD6E11-543C-713A-D63F-6FC7E00F3362}"/>
              </a:ext>
            </a:extLst>
          </p:cNvPr>
          <p:cNvSpPr txBox="1"/>
          <p:nvPr/>
        </p:nvSpPr>
        <p:spPr>
          <a:xfrm>
            <a:off x="416687" y="2280213"/>
            <a:ext cx="6402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Nous sommes à la frontière </a:t>
            </a:r>
          </a:p>
          <a:p>
            <a:r>
              <a:rPr lang="fr-FR" dirty="0"/>
              <a:t>d’une transformation Révolutionnaire Intégrale</a:t>
            </a:r>
          </a:p>
          <a:p>
            <a:r>
              <a:rPr lang="fr-FR" dirty="0"/>
              <a:t>Il nous en manque une compréhension commune et partagée:</a:t>
            </a:r>
          </a:p>
          <a:p>
            <a:endParaRPr lang="fr-FR" dirty="0"/>
          </a:p>
          <a:p>
            <a:r>
              <a:rPr lang="fr-FR" dirty="0"/>
              <a:t>- Un langage, une sémiotique commune</a:t>
            </a:r>
          </a:p>
          <a:p>
            <a:r>
              <a:rPr lang="fr-FR" dirty="0"/>
              <a:t>- Une représentation commune, avec de nouveaux symboles</a:t>
            </a:r>
          </a:p>
          <a:p>
            <a:endParaRPr lang="fr-FR" dirty="0"/>
          </a:p>
          <a:p>
            <a:r>
              <a:rPr lang="fr-FR" dirty="0"/>
              <a:t>Et une pratique croisée </a:t>
            </a:r>
            <a:r>
              <a:rPr lang="fr-FR" b="1" dirty="0"/>
              <a:t>Conscience X Expérience,</a:t>
            </a:r>
          </a:p>
          <a:p>
            <a:r>
              <a:rPr lang="fr-FR" b="1" dirty="0"/>
              <a:t>Stades et Liberté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2EA3CB-1FD9-BC6E-9DFC-18A232940F71}"/>
              </a:ext>
            </a:extLst>
          </p:cNvPr>
          <p:cNvSpPr txBox="1"/>
          <p:nvPr/>
        </p:nvSpPr>
        <p:spPr>
          <a:xfrm>
            <a:off x="416687" y="4746886"/>
            <a:ext cx="6025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Qui est en train de s’éveiller, vers ce nouvel Horizon, </a:t>
            </a:r>
          </a:p>
          <a:p>
            <a:r>
              <a:rPr lang="fr-FR" dirty="0"/>
              <a:t>de façon autonome ET Culturelle, Individuelle ET Collective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503321-9958-FBEC-687E-86E72718FF38}"/>
              </a:ext>
            </a:extLst>
          </p:cNvPr>
          <p:cNvSpPr txBox="1"/>
          <p:nvPr/>
        </p:nvSpPr>
        <p:spPr>
          <a:xfrm>
            <a:off x="220515" y="6081014"/>
            <a:ext cx="10327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Chevauchez votre « JE SUIS » vers ce futur irradié de tous vos talents, vos particularismes et vos envies,</a:t>
            </a:r>
          </a:p>
          <a:p>
            <a:pPr algn="ctr"/>
            <a:r>
              <a:rPr lang="fr-FR" dirty="0"/>
              <a:t>« Sortez et refaites la grande Peinture de Tout, à partir de votre propre Soi véritable»</a:t>
            </a:r>
          </a:p>
        </p:txBody>
      </p:sp>
    </p:spTree>
    <p:extLst>
      <p:ext uri="{BB962C8B-B14F-4D97-AF65-F5344CB8AC3E}">
        <p14:creationId xmlns:p14="http://schemas.microsoft.com/office/powerpoint/2010/main" val="29587338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10044</TotalTime>
  <Words>282</Words>
  <Application>Microsoft Office PowerPoint</Application>
  <PresentationFormat>Grand écran</PresentationFormat>
  <Paragraphs>73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Marie-Claire D</dc:creator>
  <cp:lastModifiedBy>Marie-Claire D</cp:lastModifiedBy>
  <cp:revision>15</cp:revision>
  <dcterms:created xsi:type="dcterms:W3CDTF">2025-02-21T05:10:04Z</dcterms:created>
  <dcterms:modified xsi:type="dcterms:W3CDTF">2025-09-11T05:13:51Z</dcterms:modified>
</cp:coreProperties>
</file>