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4" r:id="rId3"/>
    <p:sldId id="275" r:id="rId4"/>
    <p:sldId id="270" r:id="rId5"/>
    <p:sldId id="276" r:id="rId6"/>
    <p:sldId id="273" r:id="rId7"/>
    <p:sldId id="277" r:id="rId8"/>
    <p:sldId id="278" r:id="rId9"/>
    <p:sldId id="279" r:id="rId10"/>
    <p:sldId id="280" r:id="rId11"/>
    <p:sldId id="281" r:id="rId12"/>
    <p:sldId id="264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1" autoAdjust="0"/>
    <p:restoredTop sz="94784"/>
  </p:normalViewPr>
  <p:slideViewPr>
    <p:cSldViewPr snapToGrid="0">
      <p:cViewPr varScale="1">
        <p:scale>
          <a:sx n="71" d="100"/>
          <a:sy n="71" d="100"/>
        </p:scale>
        <p:origin x="172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D832-721D-4C22-9955-D4CBC777420D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E488-515E-440E-85BA-6BC9B8E2A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9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9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5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30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2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7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78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18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7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4B3EB-4E64-4F91-BDA0-C181BD3093CF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A99C1-3D0B-447B-8E07-628971F1E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CA4B34-B1D4-787F-386C-1BCB57A0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1"/>
            <a:ext cx="4663145" cy="1835911"/>
          </a:xfrm>
        </p:spPr>
        <p:txBody>
          <a:bodyPr anchor="b">
            <a:normAutofit/>
          </a:bodyPr>
          <a:lstStyle/>
          <a:p>
            <a:r>
              <a:rPr lang="fr-FR" sz="4700" dirty="0">
                <a:solidFill>
                  <a:srgbClr val="FFFFFF"/>
                </a:solidFill>
              </a:rPr>
              <a:t>Chapitre 8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sX0" fmla="*/ 0 w 3771900"/>
              <a:gd name="csY0" fmla="*/ 0 h 18288"/>
              <a:gd name="csX1" fmla="*/ 704088 w 3771900"/>
              <a:gd name="csY1" fmla="*/ 0 h 18288"/>
              <a:gd name="csX2" fmla="*/ 1370457 w 3771900"/>
              <a:gd name="csY2" fmla="*/ 0 h 18288"/>
              <a:gd name="csX3" fmla="*/ 2036826 w 3771900"/>
              <a:gd name="csY3" fmla="*/ 0 h 18288"/>
              <a:gd name="csX4" fmla="*/ 2552319 w 3771900"/>
              <a:gd name="csY4" fmla="*/ 0 h 18288"/>
              <a:gd name="csX5" fmla="*/ 3105531 w 3771900"/>
              <a:gd name="csY5" fmla="*/ 0 h 18288"/>
              <a:gd name="csX6" fmla="*/ 3771900 w 3771900"/>
              <a:gd name="csY6" fmla="*/ 0 h 18288"/>
              <a:gd name="csX7" fmla="*/ 3771900 w 3771900"/>
              <a:gd name="csY7" fmla="*/ 18288 h 18288"/>
              <a:gd name="csX8" fmla="*/ 3143250 w 3771900"/>
              <a:gd name="csY8" fmla="*/ 18288 h 18288"/>
              <a:gd name="csX9" fmla="*/ 2627757 w 3771900"/>
              <a:gd name="csY9" fmla="*/ 18288 h 18288"/>
              <a:gd name="csX10" fmla="*/ 2112264 w 3771900"/>
              <a:gd name="csY10" fmla="*/ 18288 h 18288"/>
              <a:gd name="csX11" fmla="*/ 1445895 w 3771900"/>
              <a:gd name="csY11" fmla="*/ 18288 h 18288"/>
              <a:gd name="csX12" fmla="*/ 892683 w 3771900"/>
              <a:gd name="csY12" fmla="*/ 18288 h 18288"/>
              <a:gd name="csX13" fmla="*/ 0 w 3771900"/>
              <a:gd name="csY13" fmla="*/ 18288 h 18288"/>
              <a:gd name="csX14" fmla="*/ 0 w 3771900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5BEDE-59BF-117F-20F9-3C7ECB18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15" y="2798064"/>
            <a:ext cx="4540706" cy="3417611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Les Ombres</a:t>
            </a:r>
          </a:p>
          <a:p>
            <a:r>
              <a:rPr lang="fr-FR" sz="2000" dirty="0">
                <a:solidFill>
                  <a:srgbClr val="FFFFFF"/>
                </a:solidFill>
              </a:rPr>
              <a:t>Leur traitement</a:t>
            </a:r>
          </a:p>
          <a:p>
            <a:pPr marL="0" indent="0">
              <a:buNone/>
            </a:pP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01A7D0-200C-D60B-0536-0FD2959249F3}"/>
              </a:ext>
            </a:extLst>
          </p:cNvPr>
          <p:cNvSpPr txBox="1"/>
          <p:nvPr/>
        </p:nvSpPr>
        <p:spPr>
          <a:xfrm>
            <a:off x="466226" y="867324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/>
              <a:t>T.R.O.T.</a:t>
            </a:r>
          </a:p>
        </p:txBody>
      </p:sp>
    </p:spTree>
    <p:extLst>
      <p:ext uri="{BB962C8B-B14F-4D97-AF65-F5344CB8AC3E}">
        <p14:creationId xmlns:p14="http://schemas.microsoft.com/office/powerpoint/2010/main" val="295721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FC600-DADF-71C3-BD33-498CAE742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0785474-15F7-764D-07E5-0F31CB3A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F92B1D-A457-0AE6-98BD-959BD024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0" y="743753"/>
            <a:ext cx="282283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3_2_1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6FAC4AB-1688-160C-0DC5-00BD0006B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61A6184-E4C7-8053-D7BD-7E216B759BF6}"/>
              </a:ext>
            </a:extLst>
          </p:cNvPr>
          <p:cNvSpPr txBox="1"/>
          <p:nvPr/>
        </p:nvSpPr>
        <p:spPr>
          <a:xfrm>
            <a:off x="2280412" y="512921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Phase 1: Soyez la !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0B00B1-9D2D-5C86-80AB-7419D08D2399}"/>
              </a:ext>
            </a:extLst>
          </p:cNvPr>
          <p:cNvSpPr txBox="1"/>
          <p:nvPr/>
        </p:nvSpPr>
        <p:spPr>
          <a:xfrm>
            <a:off x="3026034" y="1505794"/>
            <a:ext cx="6033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Ecrivez ou en parlez à la première personne, en utilisant les pronoms « Je », « Moi », « Mon », « Ma », soyez cette personne, situation, image ou sensation que vous</a:t>
            </a:r>
          </a:p>
          <a:p>
            <a:r>
              <a:rPr lang="fr-FR" dirty="0"/>
              <a:t>venez d’explorer. </a:t>
            </a:r>
          </a:p>
          <a:p>
            <a:endParaRPr lang="fr-FR" dirty="0"/>
          </a:p>
          <a:p>
            <a:r>
              <a:rPr lang="fr-FR" dirty="0"/>
              <a:t>Voyez le monde, y compris vous-même, entièrement du point de vue de cette perturbation et autorisez-vous à découvrir que non seulement vous avez des similarités,</a:t>
            </a:r>
          </a:p>
          <a:p>
            <a:r>
              <a:rPr lang="fr-FR" dirty="0"/>
              <a:t>mais que vraiment vous ne faites qu’un avec elle et que vous êtes semblables. 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Finalement, faites une déclaration d’identification : </a:t>
            </a:r>
          </a:p>
          <a:p>
            <a:r>
              <a:rPr lang="fr-FR" dirty="0">
                <a:solidFill>
                  <a:srgbClr val="FF0000"/>
                </a:solidFill>
              </a:rPr>
              <a:t>« Je suis cette personne ».</a:t>
            </a:r>
          </a:p>
          <a:p>
            <a:endParaRPr lang="fr-FR" dirty="0"/>
          </a:p>
          <a:p>
            <a:r>
              <a:rPr lang="fr-FR" dirty="0"/>
              <a:t>Cela, par nature, va presque toujours vous paraître très</a:t>
            </a:r>
          </a:p>
          <a:p>
            <a:r>
              <a:rPr lang="fr-FR" dirty="0"/>
              <a:t>discordant ou « faux »,</a:t>
            </a:r>
          </a:p>
          <a:p>
            <a:r>
              <a:rPr lang="fr-FR" dirty="0"/>
              <a:t>Après tout, c’est exactement ce que votre psychè a été occupée à rejeter !</a:t>
            </a:r>
          </a:p>
        </p:txBody>
      </p:sp>
    </p:spTree>
    <p:extLst>
      <p:ext uri="{BB962C8B-B14F-4D97-AF65-F5344CB8AC3E}">
        <p14:creationId xmlns:p14="http://schemas.microsoft.com/office/powerpoint/2010/main" val="424251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F0C2F-EA67-E32D-408A-EA549FC61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F55616-2147-5880-100D-1524AEA3F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0E9043-DAB9-63C5-CD89-0BB4B8F5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0" y="743753"/>
            <a:ext cx="282283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3_2_1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FA4BA78-6B54-E266-FB72-93AF192C9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A03D797-D3FA-5ACC-61B7-D61833DDA1B2}"/>
              </a:ext>
            </a:extLst>
          </p:cNvPr>
          <p:cNvSpPr txBox="1"/>
          <p:nvPr/>
        </p:nvSpPr>
        <p:spPr>
          <a:xfrm>
            <a:off x="2280412" y="512921"/>
            <a:ext cx="349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Conclusion: L’intégration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B612F3-751C-CE8D-202F-FA6AA8985165}"/>
              </a:ext>
            </a:extLst>
          </p:cNvPr>
          <p:cNvSpPr txBox="1"/>
          <p:nvPr/>
        </p:nvSpPr>
        <p:spPr>
          <a:xfrm>
            <a:off x="3017240" y="1271688"/>
            <a:ext cx="60332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Cette dernière étape comporte une seconde partie, par laquelle vous terminez le processus de réappropriation complet cette ombre. </a:t>
            </a:r>
          </a:p>
          <a:p>
            <a:endParaRPr lang="fr-FR" dirty="0"/>
          </a:p>
          <a:p>
            <a:r>
              <a:rPr lang="fr-FR" dirty="0"/>
              <a:t>Ne vous contentez pas de voir le monde en prenant cette perspective momentanément, mais ressentez ce</a:t>
            </a:r>
          </a:p>
          <a:p>
            <a:r>
              <a:rPr lang="fr-FR" dirty="0"/>
              <a:t>sentiment ou désir ,auparavant exclu, jusqu’à ce qu’il résonne clairement comme étant le vôtre.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Alors, vous pouvez l’absorber et l’intégrer.</a:t>
            </a:r>
          </a:p>
          <a:p>
            <a:endParaRPr lang="fr-FR" dirty="0"/>
          </a:p>
          <a:p>
            <a:r>
              <a:rPr lang="fr-FR" dirty="0"/>
              <a:t>Pour terminer le processus, laissez la réalité que vous venez de mettre à jour devenir autre chose qu’une découverte abstraite : </a:t>
            </a:r>
          </a:p>
          <a:p>
            <a:endParaRPr lang="fr-FR" dirty="0"/>
          </a:p>
          <a:p>
            <a:r>
              <a:rPr lang="fr-FR" dirty="0"/>
              <a:t>Faites-lui rejoindre les différents niveaux de votre être.</a:t>
            </a:r>
          </a:p>
          <a:p>
            <a:r>
              <a:rPr lang="fr-FR" dirty="0"/>
              <a:t>Cela engendre un déplacement de la conscience, de l’émotion et de l’énergie subtile et libère</a:t>
            </a:r>
          </a:p>
          <a:p>
            <a:r>
              <a:rPr lang="fr-FR" dirty="0"/>
              <a:t>l’énergie et l’attention jusque-là mobilisées par le déni.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57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34DCF5-C835-3B4F-B75B-A7662B2C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" y="663578"/>
            <a:ext cx="382688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Transmuter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Emotions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9276CD3-0455-7107-D5E8-1C3503A90F10}"/>
              </a:ext>
            </a:extLst>
          </p:cNvPr>
          <p:cNvSpPr txBox="1"/>
          <p:nvPr/>
        </p:nvSpPr>
        <p:spPr>
          <a:xfrm>
            <a:off x="1945047" y="543923"/>
            <a:ext cx="65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Pour intégrer complètement le processus 3_2_1: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439F90-320A-6249-B06D-BF779953FE24}"/>
              </a:ext>
            </a:extLst>
          </p:cNvPr>
          <p:cNvSpPr txBox="1"/>
          <p:nvPr/>
        </p:nvSpPr>
        <p:spPr>
          <a:xfrm>
            <a:off x="625430" y="1296776"/>
            <a:ext cx="8373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Comment transmuter les émotions douloureuses, la Peur, la Tristesse et la Colère</a:t>
            </a:r>
          </a:p>
          <a:p>
            <a:r>
              <a:rPr lang="fr-FR" dirty="0"/>
              <a:t> en leur opposé : Joie, Calme, Sagesse, Sérénité?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73F4B3-E0C1-F8CE-5EDA-7B038646C82A}"/>
              </a:ext>
            </a:extLst>
          </p:cNvPr>
          <p:cNvSpPr txBox="1"/>
          <p:nvPr/>
        </p:nvSpPr>
        <p:spPr>
          <a:xfrm>
            <a:off x="3423697" y="2915786"/>
            <a:ext cx="55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CONTRÔLE, MAÎTRISE, REFOULEMENT= &gt; EXPLOSION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0EF0F1C-C62D-C8DB-6F1A-D03F4462F212}"/>
              </a:ext>
            </a:extLst>
          </p:cNvPr>
          <p:cNvCxnSpPr>
            <a:cxnSpLocks/>
          </p:cNvCxnSpPr>
          <p:nvPr/>
        </p:nvCxnSpPr>
        <p:spPr>
          <a:xfrm flipV="1">
            <a:off x="4275667" y="2759776"/>
            <a:ext cx="2717800" cy="669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1F02BFF-3EA9-450B-11F1-5B406825F834}"/>
              </a:ext>
            </a:extLst>
          </p:cNvPr>
          <p:cNvCxnSpPr>
            <a:cxnSpLocks/>
          </p:cNvCxnSpPr>
          <p:nvPr/>
        </p:nvCxnSpPr>
        <p:spPr>
          <a:xfrm>
            <a:off x="4275667" y="2811032"/>
            <a:ext cx="2717800" cy="5217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888C8E0-AFF2-442F-AB4C-2EB1357FB250}"/>
              </a:ext>
            </a:extLst>
          </p:cNvPr>
          <p:cNvSpPr txBox="1"/>
          <p:nvPr/>
        </p:nvSpPr>
        <p:spPr>
          <a:xfrm>
            <a:off x="3519823" y="4971372"/>
            <a:ext cx="2888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=&gt;Ne pas faire SEMBLANT,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     VIVRE SON EMOTION !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Selon un processus naturel</a:t>
            </a:r>
          </a:p>
        </p:txBody>
      </p:sp>
    </p:spTree>
    <p:extLst>
      <p:ext uri="{BB962C8B-B14F-4D97-AF65-F5344CB8AC3E}">
        <p14:creationId xmlns:p14="http://schemas.microsoft.com/office/powerpoint/2010/main" val="113168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09363-171E-87E0-D584-6CF27D99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8FEBC0E-3DC7-1BE8-85EF-496F7277A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A60E89-33B2-81C1-AEEC-B7043C84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" y="663578"/>
            <a:ext cx="382688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Transmuter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Emotions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B2C6FE45-0DA2-BB97-ADE6-0EE4CA1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DEFEE5D-2CDF-A189-E4F8-64BE5C5EB65A}"/>
              </a:ext>
            </a:extLst>
          </p:cNvPr>
          <p:cNvSpPr txBox="1"/>
          <p:nvPr/>
        </p:nvSpPr>
        <p:spPr>
          <a:xfrm>
            <a:off x="2280412" y="512921"/>
            <a:ext cx="2711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Processus Naturel: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C001F9-D19D-03BA-3AF7-59734AB16223}"/>
              </a:ext>
            </a:extLst>
          </p:cNvPr>
          <p:cNvSpPr txBox="1"/>
          <p:nvPr/>
        </p:nvSpPr>
        <p:spPr>
          <a:xfrm>
            <a:off x="3306357" y="1422606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1- Laisser « monter » l’émotion à traiter</a:t>
            </a:r>
          </a:p>
          <a:p>
            <a:r>
              <a:rPr lang="fr-FR" dirty="0"/>
              <a:t>Laisser apparaitre et s’exprimer l’émotion qui vient</a:t>
            </a:r>
          </a:p>
          <a:p>
            <a:r>
              <a:rPr lang="fr-FR" dirty="0"/>
              <a:t>(Eventuellement s’imaginer dans un lieu « sécurisé »)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751700-EB25-821F-54C8-1DFC5FD40CAD}"/>
              </a:ext>
            </a:extLst>
          </p:cNvPr>
          <p:cNvSpPr txBox="1"/>
          <p:nvPr/>
        </p:nvSpPr>
        <p:spPr>
          <a:xfrm>
            <a:off x="3519823" y="4971372"/>
            <a:ext cx="36844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=&gt;Sans forcer, </a:t>
            </a:r>
          </a:p>
          <a:p>
            <a:r>
              <a:rPr lang="fr-FR" dirty="0">
                <a:solidFill>
                  <a:srgbClr val="FF0000"/>
                </a:solidFill>
              </a:rPr>
              <a:t>sans se complaire dans l’émotion, </a:t>
            </a:r>
          </a:p>
          <a:p>
            <a:r>
              <a:rPr lang="fr-FR" dirty="0">
                <a:solidFill>
                  <a:srgbClr val="FF0000"/>
                </a:solidFill>
              </a:rPr>
              <a:t>sans peur de l’émotion qui monte…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=&gt; Recommencer</a:t>
            </a:r>
          </a:p>
          <a:p>
            <a:r>
              <a:rPr lang="fr-FR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E5436F-E724-855A-F24B-A0E48397141E}"/>
              </a:ext>
            </a:extLst>
          </p:cNvPr>
          <p:cNvSpPr txBox="1"/>
          <p:nvPr/>
        </p:nvSpPr>
        <p:spPr>
          <a:xfrm>
            <a:off x="3306357" y="2815524"/>
            <a:ext cx="5864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2- Laisser s’exprimer ce qui vient, </a:t>
            </a:r>
          </a:p>
          <a:p>
            <a:r>
              <a:rPr lang="fr-FR" dirty="0"/>
              <a:t>comme un geste, une larme… mais souvent, un soupir, </a:t>
            </a:r>
          </a:p>
          <a:p>
            <a:r>
              <a:rPr lang="fr-FR" dirty="0"/>
              <a:t>une grande respiration saccadée (spontanéité corporelle)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FCCF02-4691-1AA1-F6CA-DCA07BE9520A}"/>
              </a:ext>
            </a:extLst>
          </p:cNvPr>
          <p:cNvSpPr txBox="1"/>
          <p:nvPr/>
        </p:nvSpPr>
        <p:spPr>
          <a:xfrm>
            <a:off x="3306357" y="4188026"/>
            <a:ext cx="3661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3- Laisser l’émotion se transmuter, </a:t>
            </a:r>
          </a:p>
          <a:p>
            <a:r>
              <a:rPr lang="fr-FR" dirty="0"/>
              <a:t>toute seule en son opposé</a:t>
            </a:r>
          </a:p>
          <a:p>
            <a:endParaRPr lang="fr-FR" dirty="0"/>
          </a:p>
        </p:txBody>
      </p:sp>
      <p:pic>
        <p:nvPicPr>
          <p:cNvPr id="11" name="Image 10" descr="Une image contenant personne, œuf, oignon, intérieur&#10;&#10;Le contenu généré par l’IA peut être incorrect.">
            <a:extLst>
              <a:ext uri="{FF2B5EF4-FFF2-40B4-BE49-F238E27FC236}">
                <a16:creationId xmlns:a16="http://schemas.microsoft.com/office/drawing/2014/main" id="{896216D9-624A-866E-8080-C4F385F1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" y="4971372"/>
            <a:ext cx="2575152" cy="15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FC8A1-2052-68BB-1CF7-38673BF91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DABD159-3E5B-F614-DB3F-20FBEAA11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81518E-D554-4211-27D3-AFE7BEE3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 Ombres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93AF8F82-8950-88D1-5323-BBE30362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7FD8F17-49BA-CFDC-D019-BA97AC8BB240}"/>
              </a:ext>
            </a:extLst>
          </p:cNvPr>
          <p:cNvSpPr txBox="1"/>
          <p:nvPr/>
        </p:nvSpPr>
        <p:spPr>
          <a:xfrm>
            <a:off x="1342562" y="510240"/>
            <a:ext cx="734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L’ombre est une découverte récente de la  psychologie</a:t>
            </a:r>
            <a:endParaRPr lang="fr-FR" sz="2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E7A772F-7ACC-315A-5CCE-A192998CDB27}"/>
              </a:ext>
            </a:extLst>
          </p:cNvPr>
          <p:cNvSpPr txBox="1"/>
          <p:nvPr/>
        </p:nvSpPr>
        <p:spPr>
          <a:xfrm>
            <a:off x="3795622" y="1638540"/>
            <a:ext cx="390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C’est le Matériel personnel réprimé, </a:t>
            </a:r>
          </a:p>
          <a:p>
            <a:r>
              <a:rPr lang="fr-FR" dirty="0"/>
              <a:t>dissocié, désapproprié et inconscient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F709B6B-C6B4-64D5-7E70-3141202829BE}"/>
              </a:ext>
            </a:extLst>
          </p:cNvPr>
          <p:cNvSpPr txBox="1"/>
          <p:nvPr/>
        </p:nvSpPr>
        <p:spPr>
          <a:xfrm>
            <a:off x="3795622" y="2462920"/>
            <a:ext cx="3160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émotions négatives, elles,</a:t>
            </a:r>
          </a:p>
          <a:p>
            <a:r>
              <a:rPr lang="fr-FR" dirty="0"/>
              <a:t> sont connues de tous temps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9370DED-93AA-A5B7-D9DF-F79A322E1BF8}"/>
              </a:ext>
            </a:extLst>
          </p:cNvPr>
          <p:cNvSpPr/>
          <p:nvPr/>
        </p:nvSpPr>
        <p:spPr>
          <a:xfrm>
            <a:off x="3637180" y="3808166"/>
            <a:ext cx="1840594" cy="10511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Spiritualité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885919-155B-1637-A34C-1C429FFEC84D}"/>
              </a:ext>
            </a:extLst>
          </p:cNvPr>
          <p:cNvSpPr/>
          <p:nvPr/>
        </p:nvSpPr>
        <p:spPr>
          <a:xfrm>
            <a:off x="4562229" y="3901233"/>
            <a:ext cx="922946" cy="92294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Psychologie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3D26C24-1776-985C-4DEA-EF4418C49C13}"/>
              </a:ext>
            </a:extLst>
          </p:cNvPr>
          <p:cNvSpPr txBox="1"/>
          <p:nvPr/>
        </p:nvSpPr>
        <p:spPr>
          <a:xfrm>
            <a:off x="5817161" y="3762541"/>
            <a:ext cx="2648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L’ombre est un </a:t>
            </a:r>
          </a:p>
          <a:p>
            <a:r>
              <a:rPr lang="fr-FR" dirty="0"/>
              <a:t>élément psy essentiel du</a:t>
            </a:r>
          </a:p>
          <a:p>
            <a:r>
              <a:rPr lang="fr-FR" dirty="0"/>
              <a:t> développement spirituel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798D22-37E0-C681-F835-4DE51EB3AA8F}"/>
              </a:ext>
            </a:extLst>
          </p:cNvPr>
          <p:cNvSpPr txBox="1"/>
          <p:nvPr/>
        </p:nvSpPr>
        <p:spPr>
          <a:xfrm>
            <a:off x="3795622" y="1157113"/>
            <a:ext cx="387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Notion issue des travaux de Carl Jong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BE1116-5DB6-C2E7-3EC5-B2F54374278D}"/>
              </a:ext>
            </a:extLst>
          </p:cNvPr>
          <p:cNvSpPr txBox="1"/>
          <p:nvPr/>
        </p:nvSpPr>
        <p:spPr>
          <a:xfrm>
            <a:off x="2271477" y="5251761"/>
            <a:ext cx="5136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« 80% des problèmes rencontrés en méditation, sont liés à l’ombre ! » Dr R. Walsh</a:t>
            </a:r>
          </a:p>
        </p:txBody>
      </p:sp>
    </p:spTree>
    <p:extLst>
      <p:ext uri="{BB962C8B-B14F-4D97-AF65-F5344CB8AC3E}">
        <p14:creationId xmlns:p14="http://schemas.microsoft.com/office/powerpoint/2010/main" val="280469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79598-BD96-DCD6-B5FF-EDDF60BF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C1F2DCD-C435-B840-D7A9-BF86D717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7D2DD4-E864-6808-445E-59801878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5" y="661975"/>
            <a:ext cx="293412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d’évolution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255405C-23ED-1D7E-1B82-1B7497E0C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C0FD6D4-3FDB-DAE4-8A54-9C725F5480B0}"/>
              </a:ext>
            </a:extLst>
          </p:cNvPr>
          <p:cNvSpPr txBox="1"/>
          <p:nvPr/>
        </p:nvSpPr>
        <p:spPr>
          <a:xfrm>
            <a:off x="1703118" y="441774"/>
            <a:ext cx="739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L’ombre est inhérente au processus même d’évolution </a:t>
            </a:r>
            <a:endParaRPr lang="fr-FR" sz="20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3F0077A-7A48-3C61-B23E-D28AA3094C39}"/>
              </a:ext>
            </a:extLst>
          </p:cNvPr>
          <p:cNvSpPr txBox="1"/>
          <p:nvPr/>
        </p:nvSpPr>
        <p:spPr>
          <a:xfrm>
            <a:off x="3248278" y="3694364"/>
            <a:ext cx="5707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Nos Ombres sont les Traces de passages mal effectués </a:t>
            </a:r>
          </a:p>
          <a:p>
            <a:r>
              <a:rPr lang="fr-FR" dirty="0">
                <a:solidFill>
                  <a:srgbClr val="FF0000"/>
                </a:solidFill>
              </a:rPr>
              <a:t>dans le processus « Transcender et Inclure » </a:t>
            </a:r>
          </a:p>
          <a:p>
            <a:r>
              <a:rPr lang="fr-FR" dirty="0">
                <a:solidFill>
                  <a:srgbClr val="FF0000"/>
                </a:solidFill>
              </a:rPr>
              <a:t>des Stades et des Etats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BA9229E-90EF-84DF-60BA-A2570751D9EC}"/>
              </a:ext>
            </a:extLst>
          </p:cNvPr>
          <p:cNvSpPr/>
          <p:nvPr/>
        </p:nvSpPr>
        <p:spPr>
          <a:xfrm>
            <a:off x="5259810" y="1611700"/>
            <a:ext cx="1068378" cy="94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E45DE25-13A0-811F-18A6-46EA6594A6E8}"/>
              </a:ext>
            </a:extLst>
          </p:cNvPr>
          <p:cNvSpPr/>
          <p:nvPr/>
        </p:nvSpPr>
        <p:spPr>
          <a:xfrm>
            <a:off x="5322426" y="2311399"/>
            <a:ext cx="761367" cy="7502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BE40748A-D244-8787-E707-2FC7B7A4288C}"/>
              </a:ext>
            </a:extLst>
          </p:cNvPr>
          <p:cNvSpPr/>
          <p:nvPr/>
        </p:nvSpPr>
        <p:spPr>
          <a:xfrm>
            <a:off x="6813430" y="1156530"/>
            <a:ext cx="2036435" cy="20034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- B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23DA4EBF-4748-3473-963F-C2A6ED3CA394}"/>
              </a:ext>
            </a:extLst>
          </p:cNvPr>
          <p:cNvSpPr/>
          <p:nvPr/>
        </p:nvSpPr>
        <p:spPr>
          <a:xfrm>
            <a:off x="3430973" y="2127834"/>
            <a:ext cx="922946" cy="922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BFE001A-0C7A-1ED8-AFF5-C27F90F5DA48}"/>
              </a:ext>
            </a:extLst>
          </p:cNvPr>
          <p:cNvSpPr txBox="1"/>
          <p:nvPr/>
        </p:nvSpPr>
        <p:spPr>
          <a:xfrm>
            <a:off x="4999862" y="3137804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Transcender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552770D-F51B-4A0E-9237-7C5A3BC288B9}"/>
              </a:ext>
            </a:extLst>
          </p:cNvPr>
          <p:cNvSpPr txBox="1"/>
          <p:nvPr/>
        </p:nvSpPr>
        <p:spPr>
          <a:xfrm>
            <a:off x="7342197" y="3143655"/>
            <a:ext cx="87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Inclure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3F3B007-1F68-85CA-53E5-C26564322009}"/>
              </a:ext>
            </a:extLst>
          </p:cNvPr>
          <p:cNvSpPr/>
          <p:nvPr/>
        </p:nvSpPr>
        <p:spPr>
          <a:xfrm>
            <a:off x="5553271" y="5140250"/>
            <a:ext cx="770546" cy="7527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9F618AA-7F40-2590-98B6-DFC2F004A657}"/>
              </a:ext>
            </a:extLst>
          </p:cNvPr>
          <p:cNvSpPr/>
          <p:nvPr/>
        </p:nvSpPr>
        <p:spPr>
          <a:xfrm>
            <a:off x="5474826" y="5718060"/>
            <a:ext cx="770546" cy="7556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E96F9AF-E8EC-A535-2886-0B0B0E2A9085}"/>
              </a:ext>
            </a:extLst>
          </p:cNvPr>
          <p:cNvSpPr/>
          <p:nvPr/>
        </p:nvSpPr>
        <p:spPr>
          <a:xfrm>
            <a:off x="7278974" y="4894564"/>
            <a:ext cx="1592335" cy="16138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563EDC9-8AEE-DF8B-EC26-5A4D000F2615}"/>
              </a:ext>
            </a:extLst>
          </p:cNvPr>
          <p:cNvSpPr/>
          <p:nvPr/>
        </p:nvSpPr>
        <p:spPr>
          <a:xfrm>
            <a:off x="7535673" y="4970069"/>
            <a:ext cx="922946" cy="9229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DE00981-FC09-B440-572F-1CF6852BB2EF}"/>
              </a:ext>
            </a:extLst>
          </p:cNvPr>
          <p:cNvSpPr/>
          <p:nvPr/>
        </p:nvSpPr>
        <p:spPr>
          <a:xfrm>
            <a:off x="7997146" y="5758178"/>
            <a:ext cx="430070" cy="3693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25693B-69F6-C56C-0D3C-7ACBA02BAB21}"/>
              </a:ext>
            </a:extLst>
          </p:cNvPr>
          <p:cNvSpPr/>
          <p:nvPr/>
        </p:nvSpPr>
        <p:spPr>
          <a:xfrm>
            <a:off x="3583373" y="5539909"/>
            <a:ext cx="922946" cy="922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B9CB4-8051-71C5-3EAF-4045B7CB1105}"/>
              </a:ext>
            </a:extLst>
          </p:cNvPr>
          <p:cNvSpPr txBox="1"/>
          <p:nvPr/>
        </p:nvSpPr>
        <p:spPr>
          <a:xfrm>
            <a:off x="5590601" y="65006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C209AD-72E7-26C0-4DEE-A672284391EF}"/>
              </a:ext>
            </a:extLst>
          </p:cNvPr>
          <p:cNvSpPr txBox="1"/>
          <p:nvPr/>
        </p:nvSpPr>
        <p:spPr>
          <a:xfrm>
            <a:off x="7494597" y="655573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Préserver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F0ADF3-A0F4-E23B-D5CD-F8CED33C7E60}"/>
              </a:ext>
            </a:extLst>
          </p:cNvPr>
          <p:cNvSpPr txBox="1"/>
          <p:nvPr/>
        </p:nvSpPr>
        <p:spPr>
          <a:xfrm>
            <a:off x="3133529" y="3123982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Etat identifié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4442EA-1E4F-3766-AC6D-17C7C38ACFAA}"/>
              </a:ext>
            </a:extLst>
          </p:cNvPr>
          <p:cNvSpPr txBox="1"/>
          <p:nvPr/>
        </p:nvSpPr>
        <p:spPr>
          <a:xfrm>
            <a:off x="5121089" y="1114107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Nouvel état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BA1B3E-AF67-388C-76CD-F5080C98EE3F}"/>
              </a:ext>
            </a:extLst>
          </p:cNvPr>
          <p:cNvSpPr txBox="1"/>
          <p:nvPr/>
        </p:nvSpPr>
        <p:spPr>
          <a:xfrm>
            <a:off x="127142" y="1059628"/>
            <a:ext cx="469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Le Soi doit s’identifier, donc embrasser </a:t>
            </a:r>
          </a:p>
          <a:p>
            <a:pPr algn="ctr"/>
            <a:r>
              <a:rPr lang="fr-FR" dirty="0"/>
              <a:t>les caractéristiques du nouveau stade ou état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76B355-39C2-C614-317F-CB142B6D0A32}"/>
              </a:ext>
            </a:extLst>
          </p:cNvPr>
          <p:cNvSpPr txBox="1"/>
          <p:nvPr/>
        </p:nvSpPr>
        <p:spPr>
          <a:xfrm>
            <a:off x="422145" y="5147300"/>
            <a:ext cx="343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Créant une « sous-personnalité »</a:t>
            </a:r>
          </a:p>
          <a:p>
            <a:r>
              <a:rPr lang="fr-FR" dirty="0"/>
              <a:t>du stade antérieur</a:t>
            </a:r>
          </a:p>
        </p:txBody>
      </p:sp>
    </p:spTree>
    <p:extLst>
      <p:ext uri="{BB962C8B-B14F-4D97-AF65-F5344CB8AC3E}">
        <p14:creationId xmlns:p14="http://schemas.microsoft.com/office/powerpoint/2010/main" val="255809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8F1C7-193A-A1C1-D319-7E6609460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31CF7D-E76D-E013-A534-CB115FDBD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70BF6E-E959-6EFB-1077-C682563D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93412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Addictions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Allergies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2C91125-D6E0-FDBA-33C2-E10BD0A7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A7A1FF2-0DC9-9BAA-5BE5-21CB9296F739}"/>
              </a:ext>
            </a:extLst>
          </p:cNvPr>
          <p:cNvSpPr txBox="1"/>
          <p:nvPr/>
        </p:nvSpPr>
        <p:spPr>
          <a:xfrm>
            <a:off x="734635" y="489336"/>
            <a:ext cx="833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L’ombre est un élément non transcendé des stades antérieurs</a:t>
            </a:r>
            <a:endParaRPr lang="fr-FR" sz="200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BE202A7-24DB-52C1-E02C-C49EEE5EF0B7}"/>
              </a:ext>
            </a:extLst>
          </p:cNvPr>
          <p:cNvSpPr txBox="1"/>
          <p:nvPr/>
        </p:nvSpPr>
        <p:spPr>
          <a:xfrm>
            <a:off x="172412" y="5073487"/>
            <a:ext cx="903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 sujet d’un stade ne devient pas (complètement) l’objet de conscience du stade suivant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D356884-A312-20C3-42A3-2C1F23756346}"/>
              </a:ext>
            </a:extLst>
          </p:cNvPr>
          <p:cNvSpPr txBox="1"/>
          <p:nvPr/>
        </p:nvSpPr>
        <p:spPr>
          <a:xfrm>
            <a:off x="556578" y="5986783"/>
            <a:ext cx="746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cela « déforme » le processus de développement des niveaux ultérieurs</a:t>
            </a:r>
          </a:p>
          <a:p>
            <a:r>
              <a:rPr lang="fr-FR" dirty="0"/>
              <a:t> de façon inconsciente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5F4E5B5-52B2-9B1B-2C4B-C48EEEC798C7}"/>
              </a:ext>
            </a:extLst>
          </p:cNvPr>
          <p:cNvSpPr/>
          <p:nvPr/>
        </p:nvSpPr>
        <p:spPr>
          <a:xfrm>
            <a:off x="4258730" y="1744931"/>
            <a:ext cx="1695532" cy="1680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162D9C3-0850-1D05-DC56-902AAC79CF00}"/>
              </a:ext>
            </a:extLst>
          </p:cNvPr>
          <p:cNvSpPr/>
          <p:nvPr/>
        </p:nvSpPr>
        <p:spPr>
          <a:xfrm>
            <a:off x="4555403" y="1811994"/>
            <a:ext cx="922946" cy="9229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F6EE6AF-9B06-3A1C-8912-2800B03B6290}"/>
              </a:ext>
            </a:extLst>
          </p:cNvPr>
          <p:cNvSpPr/>
          <p:nvPr/>
        </p:nvSpPr>
        <p:spPr>
          <a:xfrm>
            <a:off x="4567615" y="2278150"/>
            <a:ext cx="1245988" cy="11811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A413B49-48A5-54EF-F5DD-DF138F0F2F37}"/>
              </a:ext>
            </a:extLst>
          </p:cNvPr>
          <p:cNvSpPr txBox="1"/>
          <p:nvPr/>
        </p:nvSpPr>
        <p:spPr>
          <a:xfrm>
            <a:off x="4555403" y="1338216"/>
            <a:ext cx="8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Fusion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08E80D89-5FF8-822F-D2AA-E03F5185E618}"/>
              </a:ext>
            </a:extLst>
          </p:cNvPr>
          <p:cNvSpPr txBox="1"/>
          <p:nvPr/>
        </p:nvSpPr>
        <p:spPr>
          <a:xfrm>
            <a:off x="4291030" y="3781222"/>
            <a:ext cx="1550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Fixation,</a:t>
            </a:r>
          </a:p>
          <a:p>
            <a:r>
              <a:rPr lang="fr-FR" dirty="0"/>
              <a:t>Attachement,</a:t>
            </a:r>
          </a:p>
          <a:p>
            <a:r>
              <a:rPr lang="fr-FR" dirty="0">
                <a:solidFill>
                  <a:srgbClr val="FF0000"/>
                </a:solidFill>
              </a:rPr>
              <a:t>Addiction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935EE28-54DD-9E5D-57D1-982F28C1FD6E}"/>
              </a:ext>
            </a:extLst>
          </p:cNvPr>
          <p:cNvSpPr/>
          <p:nvPr/>
        </p:nvSpPr>
        <p:spPr>
          <a:xfrm>
            <a:off x="6993809" y="1913592"/>
            <a:ext cx="922946" cy="9229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885594-8F56-62D8-5CC9-9970443F584D}"/>
              </a:ext>
            </a:extLst>
          </p:cNvPr>
          <p:cNvSpPr/>
          <p:nvPr/>
        </p:nvSpPr>
        <p:spPr>
          <a:xfrm>
            <a:off x="7656242" y="2592797"/>
            <a:ext cx="874135" cy="9229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2B46DCD-F268-2BDB-893E-5C653DA1332F}"/>
              </a:ext>
            </a:extLst>
          </p:cNvPr>
          <p:cNvSpPr txBox="1"/>
          <p:nvPr/>
        </p:nvSpPr>
        <p:spPr>
          <a:xfrm>
            <a:off x="7201880" y="1344599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Dissociation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A68029B0-3965-2F22-E46C-34FC87115007}"/>
              </a:ext>
            </a:extLst>
          </p:cNvPr>
          <p:cNvSpPr txBox="1"/>
          <p:nvPr/>
        </p:nvSpPr>
        <p:spPr>
          <a:xfrm>
            <a:off x="7089929" y="3753480"/>
            <a:ext cx="1495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Evitement,</a:t>
            </a:r>
          </a:p>
          <a:p>
            <a:r>
              <a:rPr lang="fr-FR" dirty="0"/>
              <a:t>Dissociation,</a:t>
            </a:r>
          </a:p>
          <a:p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Allergie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8FCCD5B-3DDB-375E-425A-B59F04FC27AA}"/>
              </a:ext>
            </a:extLst>
          </p:cNvPr>
          <p:cNvSpPr txBox="1"/>
          <p:nvPr/>
        </p:nvSpPr>
        <p:spPr>
          <a:xfrm>
            <a:off x="1061412" y="1190154"/>
            <a:ext cx="2648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Elle empêche </a:t>
            </a:r>
          </a:p>
          <a:p>
            <a:r>
              <a:rPr lang="fr-FR" dirty="0"/>
              <a:t>une identification claire </a:t>
            </a:r>
          </a:p>
          <a:p>
            <a:r>
              <a:rPr lang="fr-FR" dirty="0"/>
              <a:t>avec un stade par fusion </a:t>
            </a:r>
          </a:p>
          <a:p>
            <a:r>
              <a:rPr lang="fr-FR" dirty="0"/>
              <a:t>ou par dissociation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068F5A8-14B4-0BC5-8467-5DF26FD490DC}"/>
              </a:ext>
            </a:extLst>
          </p:cNvPr>
          <p:cNvSpPr txBox="1"/>
          <p:nvPr/>
        </p:nvSpPr>
        <p:spPr>
          <a:xfrm>
            <a:off x="811899" y="5374826"/>
            <a:ext cx="68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(Le JE, ne deviens pas complètement le MOI du JE du stade suivant)</a:t>
            </a:r>
          </a:p>
        </p:txBody>
      </p:sp>
    </p:spTree>
    <p:extLst>
      <p:ext uri="{BB962C8B-B14F-4D97-AF65-F5344CB8AC3E}">
        <p14:creationId xmlns:p14="http://schemas.microsoft.com/office/powerpoint/2010/main" val="384466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60227-879C-F809-42BE-3EB5A477F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C172213-3C5F-5DCD-3E0F-295506D3F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D4DE2-68B7-EADA-A99D-FEC6C402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93412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Addictions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Allergies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E585967B-A89B-84BC-8153-4C69F50A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7F874CD-4C04-581F-B5C3-8BE190B5245E}"/>
              </a:ext>
            </a:extLst>
          </p:cNvPr>
          <p:cNvSpPr txBox="1"/>
          <p:nvPr/>
        </p:nvSpPr>
        <p:spPr>
          <a:xfrm>
            <a:off x="734635" y="489336"/>
            <a:ext cx="6119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Quelques exemples de dysfonctionnements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1C5604-586A-F8C1-82A8-39F33257D796}"/>
              </a:ext>
            </a:extLst>
          </p:cNvPr>
          <p:cNvSpPr txBox="1"/>
          <p:nvPr/>
        </p:nvSpPr>
        <p:spPr>
          <a:xfrm>
            <a:off x="1978068" y="1158242"/>
            <a:ext cx="622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Identification des limites entre Soi et l’autre (Magenta pivot 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671F3C-F186-E6F6-0D69-BB8090E0D199}"/>
              </a:ext>
            </a:extLst>
          </p:cNvPr>
          <p:cNvSpPr txBox="1"/>
          <p:nvPr/>
        </p:nvSpPr>
        <p:spPr>
          <a:xfrm>
            <a:off x="2012327" y="1734816"/>
            <a:ext cx="743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Répression dynamique du stade de pouvoir intentionnel (rouge pivot-3)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D4E55F-F8BD-6034-F0CF-47E8DCEA7A15}"/>
              </a:ext>
            </a:extLst>
          </p:cNvPr>
          <p:cNvSpPr txBox="1"/>
          <p:nvPr/>
        </p:nvSpPr>
        <p:spPr>
          <a:xfrm>
            <a:off x="2923779" y="2409566"/>
            <a:ext cx="621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Dysfonctions règle/rôle, inadéquation sociale (ambre pivot-4)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ADF197-AD59-DFAF-6638-580B427892DF}"/>
              </a:ext>
            </a:extLst>
          </p:cNvPr>
          <p:cNvSpPr txBox="1"/>
          <p:nvPr/>
        </p:nvSpPr>
        <p:spPr>
          <a:xfrm>
            <a:off x="4122868" y="3197793"/>
            <a:ext cx="483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Dysfonctions de l’estime de soi (orange pivot-5)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251FBF-E1D1-6CD2-E80A-BDCD453F77CA}"/>
              </a:ext>
            </a:extLst>
          </p:cNvPr>
          <p:cNvSpPr txBox="1"/>
          <p:nvPr/>
        </p:nvSpPr>
        <p:spPr>
          <a:xfrm>
            <a:off x="4434043" y="3838964"/>
            <a:ext cx="452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Folie </a:t>
            </a:r>
            <a:r>
              <a:rPr lang="fr-FR" dirty="0" err="1"/>
              <a:t>aperspectivale</a:t>
            </a:r>
            <a:r>
              <a:rPr lang="fr-FR" dirty="0"/>
              <a:t> pluraliste (vert pivot-6),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AA9A9C-D82E-4BB9-6AD8-AC60E8DFFD00}"/>
              </a:ext>
            </a:extLst>
          </p:cNvPr>
          <p:cNvSpPr txBox="1"/>
          <p:nvPr/>
        </p:nvSpPr>
        <p:spPr>
          <a:xfrm>
            <a:off x="2860884" y="4597681"/>
            <a:ext cx="61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Séparation holistique par la vision-logique (turquoise pivot-7)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75AB98-24D6-DF17-CCAD-E0202E44A7D8}"/>
              </a:ext>
            </a:extLst>
          </p:cNvPr>
          <p:cNvSpPr txBox="1"/>
          <p:nvPr/>
        </p:nvSpPr>
        <p:spPr>
          <a:xfrm>
            <a:off x="1084867" y="5249993"/>
            <a:ext cx="6698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Leelawadee" panose="020B0502040204020203" pitchFamily="34" charset="-34"/>
                <a:ea typeface="Calibri" panose="020F0502020204030204" pitchFamily="34" charset="0"/>
              </a:rPr>
              <a:t>A chaque fois, une partie du soi est poussée au dehors par un mécanisme de défense spécifique de l’échelon et de l’état: </a:t>
            </a:r>
          </a:p>
          <a:p>
            <a:endParaRPr lang="fr-FR" sz="1800" dirty="0">
              <a:solidFill>
                <a:srgbClr val="FF0000"/>
              </a:solidFill>
              <a:effectLst/>
              <a:latin typeface="Leelawadee" panose="020B0502040204020203" pitchFamily="34" charset="-34"/>
              <a:ea typeface="Calibri" panose="020F0502020204030204" pitchFamily="34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Leelawadee" panose="020B0502040204020203" pitchFamily="34" charset="-34"/>
              </a:rPr>
              <a:t>Un JE, est poussé vers un TU, puis vers un IL / ELLE</a:t>
            </a:r>
            <a:r>
              <a:rPr lang="fr-FR" dirty="0">
                <a:solidFill>
                  <a:srgbClr val="FF0000"/>
                </a:solidFill>
                <a:effectLst/>
              </a:rPr>
              <a:t> =&gt; 1-2-3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2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A1871-AA97-F42D-0898-F7DF3C0F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B8F3246-D6CE-B9A7-CEEB-92A601A7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0CE2C6-ACCD-C859-8DF3-0A89AAB3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639193"/>
            <a:ext cx="282283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3_2_1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B41A6577-3968-2893-A83E-FA020171F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104FD41-C5AE-2572-1CB9-D2620EE917D6}"/>
              </a:ext>
            </a:extLst>
          </p:cNvPr>
          <p:cNvSpPr txBox="1"/>
          <p:nvPr/>
        </p:nvSpPr>
        <p:spPr>
          <a:xfrm>
            <a:off x="2365787" y="5720183"/>
            <a:ext cx="4412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« renverser le processus d’externalisation »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1_2_3 devient 3_2_1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33F2DBD-CF7C-DD76-5F87-EB13FD76BEAE}"/>
              </a:ext>
            </a:extLst>
          </p:cNvPr>
          <p:cNvSpPr txBox="1"/>
          <p:nvPr/>
        </p:nvSpPr>
        <p:spPr>
          <a:xfrm>
            <a:off x="2280412" y="512921"/>
            <a:ext cx="494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Rendre visible le « matériel » aliéné</a:t>
            </a:r>
            <a:endParaRPr lang="fr-FR" sz="2000" dirty="0"/>
          </a:p>
        </p:txBody>
      </p:sp>
      <p:pic>
        <p:nvPicPr>
          <p:cNvPr id="5" name="Image 4" descr="Une image contenant peinture, habits, Arts visuels, art&#10;&#10;Le contenu généré par l’IA peut être incorrect.">
            <a:extLst>
              <a:ext uri="{FF2B5EF4-FFF2-40B4-BE49-F238E27FC236}">
                <a16:creationId xmlns:a16="http://schemas.microsoft.com/office/drawing/2014/main" id="{84496C66-67EC-CEF0-4CB9-CDFD5DE89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31" y="1354073"/>
            <a:ext cx="3130255" cy="4365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DA8444-9515-7520-376C-709AF91DE4F2}"/>
              </a:ext>
            </a:extLst>
          </p:cNvPr>
          <p:cNvSpPr/>
          <p:nvPr/>
        </p:nvSpPr>
        <p:spPr>
          <a:xfrm>
            <a:off x="5188640" y="3732846"/>
            <a:ext cx="1707969" cy="6527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C27C19-8C49-24C9-97D8-3278C95B4A70}"/>
              </a:ext>
            </a:extLst>
          </p:cNvPr>
          <p:cNvSpPr txBox="1"/>
          <p:nvPr/>
        </p:nvSpPr>
        <p:spPr>
          <a:xfrm>
            <a:off x="5129631" y="3766821"/>
            <a:ext cx="191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Regarde les autres, </a:t>
            </a:r>
          </a:p>
          <a:p>
            <a:r>
              <a:rPr lang="fr-FR" sz="1600" dirty="0">
                <a:solidFill>
                  <a:schemeClr val="bg1"/>
                </a:solidFill>
              </a:rPr>
              <a:t>tu te verras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2A80D-7E04-DA44-F643-B54C037891A6}"/>
              </a:ext>
            </a:extLst>
          </p:cNvPr>
          <p:cNvSpPr/>
          <p:nvPr/>
        </p:nvSpPr>
        <p:spPr>
          <a:xfrm>
            <a:off x="5059106" y="5274928"/>
            <a:ext cx="3272285" cy="47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4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DAC22-D3DF-29A6-D9C9-D75C8636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9E5D22-7BC8-DCBE-AC1A-116B95477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35E3F3-38BA-F9EF-A195-7DEEF94B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639193"/>
            <a:ext cx="282283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3_2_1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EEA53C6A-5072-0485-671A-BFA7C2331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51A5B97-D262-C843-3D7B-78BC5D7ACEAD}"/>
              </a:ext>
            </a:extLst>
          </p:cNvPr>
          <p:cNvSpPr txBox="1"/>
          <p:nvPr/>
        </p:nvSpPr>
        <p:spPr>
          <a:xfrm>
            <a:off x="2280412" y="512921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Choisir votre thème de travail: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3FF6DD-981D-BC11-D5C8-6AA27596FCF3}"/>
              </a:ext>
            </a:extLst>
          </p:cNvPr>
          <p:cNvSpPr txBox="1"/>
          <p:nvPr/>
        </p:nvSpPr>
        <p:spPr>
          <a:xfrm>
            <a:off x="3182372" y="1225689"/>
            <a:ext cx="607570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 est plus facile de commencer avec une </a:t>
            </a:r>
          </a:p>
          <a:p>
            <a:r>
              <a:rPr lang="fr-FR" dirty="0"/>
              <a:t>« personne très spéciale » qui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vous attire,</a:t>
            </a:r>
          </a:p>
          <a:p>
            <a:pPr marL="285750" indent="-285750">
              <a:buFontTx/>
              <a:buChar char="-"/>
            </a:pPr>
            <a:r>
              <a:rPr lang="fr-FR" dirty="0"/>
              <a:t>vous repousse  </a:t>
            </a:r>
          </a:p>
          <a:p>
            <a:pPr marL="285750" indent="-285750">
              <a:buFontTx/>
              <a:buChar char="-"/>
            </a:pPr>
            <a:r>
              <a:rPr lang="fr-FR" dirty="0"/>
              <a:t>vous dérange</a:t>
            </a:r>
          </a:p>
          <a:p>
            <a:pPr marL="285750" indent="-285750">
              <a:buFontTx/>
              <a:buChar char="-"/>
            </a:pPr>
            <a:r>
              <a:rPr lang="fr-FR" dirty="0"/>
              <a:t>ou vous obsède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ou bien une image venue en rêve ou une sensation </a:t>
            </a:r>
          </a:p>
          <a:p>
            <a:r>
              <a:rPr lang="fr-FR" dirty="0"/>
              <a:t>corporelle qui vous distrait ou qui vous questionne. 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Ce qui vous dérange peut être positif ou négatif.</a:t>
            </a:r>
          </a:p>
          <a:p>
            <a:endParaRPr lang="fr-FR" dirty="0"/>
          </a:p>
          <a:p>
            <a:r>
              <a:rPr lang="fr-FR" dirty="0"/>
              <a:t>Ce matériel de l’ombre:</a:t>
            </a:r>
          </a:p>
          <a:p>
            <a:r>
              <a:rPr lang="fr-FR" dirty="0"/>
              <a:t>Vous rend négativement ou positivement  hypersensible, </a:t>
            </a:r>
          </a:p>
          <a:p>
            <a:r>
              <a:rPr lang="fr-FR" dirty="0"/>
              <a:t>suscite des réactions de rejet, une irritation, vous</a:t>
            </a:r>
          </a:p>
          <a:p>
            <a:r>
              <a:rPr lang="fr-FR" dirty="0"/>
              <a:t>met en colère, vous blesse ou vous obsède ;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ou bien, il se présente continuellement comme une tonalité</a:t>
            </a:r>
          </a:p>
          <a:p>
            <a:r>
              <a:rPr lang="fr-FR" dirty="0"/>
              <a:t>émotionnelle ou une humeur qui imprègne votre vie.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37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8FD1C-169E-6E8B-628F-3176DCD9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3DB2391-E53E-48D1-39CE-06B7668D5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B6C859-EB85-91CA-B39E-A9E6A1D6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0" y="743753"/>
            <a:ext cx="282283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3_2_1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4E039479-A510-5A4E-7163-4D7397395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713CC57-B6F7-A754-C5E4-1F1CA4F2E9FE}"/>
              </a:ext>
            </a:extLst>
          </p:cNvPr>
          <p:cNvSpPr txBox="1"/>
          <p:nvPr/>
        </p:nvSpPr>
        <p:spPr>
          <a:xfrm>
            <a:off x="2280412" y="512921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Phase 3: Faites lui face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199E9F-E45D-C3C7-E53F-0C06B9C9CF85}"/>
              </a:ext>
            </a:extLst>
          </p:cNvPr>
          <p:cNvSpPr txBox="1"/>
          <p:nvPr/>
        </p:nvSpPr>
        <p:spPr>
          <a:xfrm>
            <a:off x="3038439" y="1931134"/>
            <a:ext cx="62218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Observez très attentivement ce qui vous dérange, </a:t>
            </a:r>
          </a:p>
          <a:p>
            <a:r>
              <a:rPr lang="fr-FR" dirty="0"/>
              <a:t>Parlez lui ou </a:t>
            </a:r>
            <a:r>
              <a:rPr lang="fr-FR" dirty="0" err="1"/>
              <a:t>écrivez,décrivez</a:t>
            </a:r>
            <a:r>
              <a:rPr lang="fr-FR" dirty="0"/>
              <a:t> la personne, </a:t>
            </a:r>
          </a:p>
          <a:p>
            <a:r>
              <a:rPr lang="fr-FR" dirty="0"/>
              <a:t>situation, image, sensation en détails,</a:t>
            </a:r>
          </a:p>
          <a:p>
            <a:endParaRPr lang="fr-FR" dirty="0"/>
          </a:p>
          <a:p>
            <a:r>
              <a:rPr lang="fr-FR" dirty="0"/>
              <a:t>en utilisant des pronoms de la troisième personne </a:t>
            </a:r>
          </a:p>
          <a:p>
            <a:r>
              <a:rPr lang="fr-FR" dirty="0"/>
              <a:t>« il », « elle », « son », « ils », « eux », « leur ». </a:t>
            </a:r>
          </a:p>
          <a:p>
            <a:endParaRPr lang="fr-FR" dirty="0"/>
          </a:p>
          <a:p>
            <a:r>
              <a:rPr lang="fr-FR" dirty="0"/>
              <a:t>C’est une opportunité d’explorer complètement votre</a:t>
            </a:r>
          </a:p>
          <a:p>
            <a:r>
              <a:rPr lang="fr-FR" dirty="0"/>
              <a:t>expérience de la perturbation, et en particulier de faire </a:t>
            </a:r>
          </a:p>
          <a:p>
            <a:r>
              <a:rPr lang="fr-FR" dirty="0"/>
              <a:t>le point sur ce qui exactement vous dérange à son sujet. 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Ne minimisez pas la perturbation – profitez-en pour la décrire</a:t>
            </a:r>
          </a:p>
          <a:p>
            <a:r>
              <a:rPr lang="fr-FR" dirty="0">
                <a:solidFill>
                  <a:srgbClr val="FF0000"/>
                </a:solidFill>
              </a:rPr>
              <a:t>complètement que possible et avec le maximum de détails.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64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DB65D-1B11-3AA2-3871-798EA471C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0EDD482-4A85-769E-DE82-944BB3D88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8A06FB-E48F-1783-5E2B-DB68AAF2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0" y="743753"/>
            <a:ext cx="282283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Processus 3_2_1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876E539E-CC36-7843-6DBA-DB55C39EE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532AD2A-92B5-CE99-226C-C1ADEB9AB9C4}"/>
              </a:ext>
            </a:extLst>
          </p:cNvPr>
          <p:cNvSpPr txBox="1"/>
          <p:nvPr/>
        </p:nvSpPr>
        <p:spPr>
          <a:xfrm>
            <a:off x="2280412" y="512921"/>
            <a:ext cx="257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Phase 2: Parlez lui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14A2DF-D90B-9F7F-E00D-FE2A79D6B7F3}"/>
              </a:ext>
            </a:extLst>
          </p:cNvPr>
          <p:cNvSpPr txBox="1"/>
          <p:nvPr/>
        </p:nvSpPr>
        <p:spPr>
          <a:xfrm>
            <a:off x="3026034" y="1205418"/>
            <a:ext cx="61590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Entrez dans une discussion fictive avec cet objet de prise </a:t>
            </a:r>
          </a:p>
          <a:p>
            <a:r>
              <a:rPr lang="fr-FR" dirty="0"/>
              <a:t>de conscience en utilisant des pronoms de la 2</a:t>
            </a:r>
            <a:r>
              <a:rPr lang="fr-FR" baseline="30000" dirty="0"/>
              <a:t>ème</a:t>
            </a:r>
            <a:r>
              <a:rPr lang="fr-FR" dirty="0"/>
              <a:t> personne </a:t>
            </a:r>
          </a:p>
          <a:p>
            <a:r>
              <a:rPr lang="fr-FR" dirty="0"/>
              <a:t>« Tu », « Ton », « ta ». </a:t>
            </a:r>
          </a:p>
          <a:p>
            <a:r>
              <a:rPr lang="fr-FR" dirty="0"/>
              <a:t>Imaginer qu’elle se trouve sur une chaise en face de vous. </a:t>
            </a:r>
          </a:p>
          <a:p>
            <a:endParaRPr lang="fr-FR" dirty="0"/>
          </a:p>
          <a:p>
            <a:r>
              <a:rPr lang="fr-FR" dirty="0"/>
              <a:t>C’est une occasion d’entrer en relation avec la perturbation, </a:t>
            </a:r>
          </a:p>
          <a:p>
            <a:r>
              <a:rPr lang="fr-FR" dirty="0"/>
              <a:t>et donc parlez directement à la personne, situation, image </a:t>
            </a:r>
          </a:p>
          <a:p>
            <a:r>
              <a:rPr lang="fr-FR" dirty="0"/>
              <a:t>ou sensation que vous avez identifiée. </a:t>
            </a:r>
          </a:p>
          <a:p>
            <a:endParaRPr lang="fr-FR" dirty="0"/>
          </a:p>
          <a:p>
            <a:r>
              <a:rPr lang="fr-FR" dirty="0"/>
              <a:t>Vous pouvez commencer en posant des questions du style :</a:t>
            </a:r>
          </a:p>
          <a:p>
            <a:r>
              <a:rPr lang="fr-FR" dirty="0"/>
              <a:t>« Qui es-tu ? Qu’es-tu ? D’où viens-tu ? </a:t>
            </a:r>
          </a:p>
          <a:p>
            <a:r>
              <a:rPr lang="fr-FR" dirty="0"/>
              <a:t>Que me veux-tu ? Qu’as-tu besoin de me dire ? </a:t>
            </a:r>
          </a:p>
          <a:p>
            <a:r>
              <a:rPr lang="fr-FR" dirty="0"/>
              <a:t>Quel cadeau est-ce que tu m’apportes ? » </a:t>
            </a:r>
          </a:p>
          <a:p>
            <a:endParaRPr lang="fr-FR" dirty="0"/>
          </a:p>
          <a:p>
            <a:r>
              <a:rPr lang="fr-FR" dirty="0"/>
              <a:t>Puis permettez-lui de vous répondre. </a:t>
            </a:r>
          </a:p>
          <a:p>
            <a:r>
              <a:rPr lang="fr-FR" dirty="0">
                <a:solidFill>
                  <a:srgbClr val="FF0000"/>
                </a:solidFill>
              </a:rPr>
              <a:t>Laisser venir à vous ce qu’elle dirait et écrivez-le ou </a:t>
            </a:r>
          </a:p>
          <a:p>
            <a:r>
              <a:rPr lang="fr-FR" dirty="0">
                <a:solidFill>
                  <a:srgbClr val="FF0000"/>
                </a:solidFill>
              </a:rPr>
              <a:t>vocalisez-le, sans frein.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Donnez-vous la permission d’être surpris par ce qui</a:t>
            </a:r>
          </a:p>
          <a:p>
            <a:r>
              <a:rPr lang="fr-FR" dirty="0"/>
              <a:t>émerge de ce dialogue.</a:t>
            </a:r>
          </a:p>
        </p:txBody>
      </p:sp>
    </p:spTree>
    <p:extLst>
      <p:ext uri="{BB962C8B-B14F-4D97-AF65-F5344CB8AC3E}">
        <p14:creationId xmlns:p14="http://schemas.microsoft.com/office/powerpoint/2010/main" val="2347643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51686</TotalTime>
  <Words>1159</Words>
  <Application>Microsoft Office PowerPoint</Application>
  <PresentationFormat>Affichage à l'écran (4:3)</PresentationFormat>
  <Paragraphs>193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Leelawadee</vt:lpstr>
      <vt:lpstr>Thème Office</vt:lpstr>
      <vt:lpstr>Chapitre 8</vt:lpstr>
      <vt:lpstr>Nos Ombres</vt:lpstr>
      <vt:lpstr>Processus d’évolution</vt:lpstr>
      <vt:lpstr>Addictions et Allergies</vt:lpstr>
      <vt:lpstr>Addictions et Allergies</vt:lpstr>
      <vt:lpstr>Processus 3_2_1</vt:lpstr>
      <vt:lpstr>Processus 3_2_1</vt:lpstr>
      <vt:lpstr>Processus 3_2_1</vt:lpstr>
      <vt:lpstr>Processus 3_2_1</vt:lpstr>
      <vt:lpstr>Processus 3_2_1</vt:lpstr>
      <vt:lpstr>Processus 3_2_1</vt:lpstr>
      <vt:lpstr>Transmuter ses  Emotions</vt:lpstr>
      <vt:lpstr>Transmuter ses  Emotions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Marie-Claire D</dc:creator>
  <cp:lastModifiedBy>Marie-Claire D</cp:lastModifiedBy>
  <cp:revision>25</cp:revision>
  <dcterms:created xsi:type="dcterms:W3CDTF">2025-01-02T13:28:49Z</dcterms:created>
  <dcterms:modified xsi:type="dcterms:W3CDTF">2026-01-08T10:52:02Z</dcterms:modified>
</cp:coreProperties>
</file>