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63" r:id="rId2"/>
    <p:sldId id="260" r:id="rId3"/>
    <p:sldId id="264" r:id="rId4"/>
    <p:sldId id="261" r:id="rId5"/>
    <p:sldId id="265" r:id="rId6"/>
    <p:sldId id="262" r:id="rId7"/>
    <p:sldId id="266" r:id="rId8"/>
    <p:sldId id="267" r:id="rId9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468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61" d="100"/>
          <a:sy n="61" d="100"/>
        </p:scale>
        <p:origin x="1522" y="4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763344-690D-490C-9EF7-1878CBDFF947}" type="datetimeFigureOut">
              <a:rPr lang="fr-FR" smtClean="0"/>
              <a:t>16/09/2025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C448E6-1EE2-4B48-8FB4-024D66A081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3897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Le référent chien se trouve dans l’espace (</a:t>
            </a:r>
            <a:r>
              <a:rPr lang="fr-FR" dirty="0" err="1"/>
              <a:t>worldspace</a:t>
            </a:r>
            <a:r>
              <a:rPr lang="fr-FR" dirty="0"/>
              <a:t>) sensorimoteur rouge, et sera donc présent dans tous les espaces ultérieurs qui « incluent » le rouge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C448E6-1EE2-4B48-8FB4-024D66A081E1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4365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Passons maintenant au référent : racine carré de moins 1. Il faut attendre l’espace rationnel orange et ses mathématiques pour que les nombres imaginaires soient inventés et deviennent réels.</a:t>
            </a:r>
          </a:p>
          <a:p>
            <a:r>
              <a:rPr lang="fr-FR" dirty="0"/>
              <a:t>i n’est pas présent dans l’espace sensori-moteur. Même la sémiotique de « monde plat » considère les mathématiques comme étant des objets réels.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C448E6-1EE2-4B48-8FB4-024D66A081E1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38193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Passons maintenant au référent Dieu. Quand on utilise ce terme, ce qui vient à l’esprit (en tout cas pour les chrétiens), c’est un personnage à la barbe blanche, assis dans le ciel, très anthropomorphique. Chez les hébreu, ce Dieu est colérique, il fait pleuvoir des sauterelles. Ce référent provient de l’espace ambre mythique, et il n’y a pas de mots pour désigner Dieu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C448E6-1EE2-4B48-8FB4-024D66A081E1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11388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En fait, la croissance et le développement fait apparaître plusieurs stades de structure qui ont des Visions du monde particulière. Chacune voit un monde différent et a besoin d’un langage différent pour nommer les choses.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C448E6-1EE2-4B48-8FB4-024D66A081E1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22657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J’ai prévu un petit aparté sur les statistiques de la religion en France et aux USA pour prendre un peu de recul par rapport à Ken Wilber. Aux USA, il constate entre 2003 et 2017 (date de parution de TROT) une augmentation de 12 à 21% des personnes se déclarant sans religion, et ceci au détriment essentiellement de la religion protestante. En France des statistiques datant de 2020 montrent que 50% se déclarent sans religion, avec 30% qui se disent affiliés à la religion catholique, 10% de musulmans, 9% autres chrétiens et 1% au judaïsme.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C448E6-1EE2-4B48-8FB4-024D66A081E1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494377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C448E6-1EE2-4B48-8FB4-024D66A081E1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107402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0B4759E-FE1E-27BC-9DCC-9C440E4766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1A77D7E-6390-E173-C7DD-2D8479CDD0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EF3FC89-81B0-5765-65A0-0C9977E63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724A0-C451-4C0D-8049-3E0E27F78CAE}" type="datetimeFigureOut">
              <a:rPr lang="fr-FR" smtClean="0"/>
              <a:t>16/09/2025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8540FB1-F58C-4E0A-ACBB-3166D408D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F28AB54-837C-550F-F801-51DCEB09E4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22CCD-E10B-41B5-9AC6-3A62441DF76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57828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A5CC74D-E9D2-6565-530E-EB9FB2BD4A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8D5A89A-7D56-A78B-FFCC-BA7C860602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26CC5DC-A1A9-9143-F572-82405D0362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724A0-C451-4C0D-8049-3E0E27F78CAE}" type="datetimeFigureOut">
              <a:rPr lang="fr-FR" smtClean="0"/>
              <a:t>16/09/2025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255FF07-20B4-4D27-8848-580F180881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6D07D6B-E397-512B-BF0C-6A8E6665B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22CCD-E10B-41B5-9AC6-3A62441DF76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262104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4CAA94B0-2187-64BC-41D4-7B61B54B9B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C4BF9E4-838D-DA2C-210B-A32C90CA7B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0A5F2E9-56A4-C045-C6BD-2ABC1A863D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724A0-C451-4C0D-8049-3E0E27F78CAE}" type="datetimeFigureOut">
              <a:rPr lang="fr-FR" smtClean="0"/>
              <a:t>16/09/2025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FA69172-5381-967A-26AB-9B6CACC30D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AEAE46C-6A8A-734A-A494-DB34DD405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22CCD-E10B-41B5-9AC6-3A62441DF76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893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076B50B-1125-0B72-4902-78F6D86D65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11B83D2-CD63-31A4-EE78-173C30428F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5F821F1-08AD-44CB-CCB1-5ED75BF18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724A0-C451-4C0D-8049-3E0E27F78CAE}" type="datetimeFigureOut">
              <a:rPr lang="fr-FR" smtClean="0"/>
              <a:t>16/09/2025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989F945-DEE2-66C5-0B12-F89F84D2B6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24B6EDC-3EBF-F68C-9D0C-3DC33F026A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22CCD-E10B-41B5-9AC6-3A62441DF76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9209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D4B4B95-BA7E-921C-EF2E-6C321AAE5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09A4AEB-03CE-1983-834F-74F612E4A6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1603CF0-3778-8C9F-8CFF-753D6A5F41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724A0-C451-4C0D-8049-3E0E27F78CAE}" type="datetimeFigureOut">
              <a:rPr lang="fr-FR" smtClean="0"/>
              <a:t>16/09/2025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B478250-CB3A-9B19-1AC1-BE0E74DE8C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3816458-F150-D1DC-87F1-1540CC4BC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22CCD-E10B-41B5-9AC6-3A62441DF76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3425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5C639C6-1751-1622-884F-255BC3D688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790218F-1B7A-1E85-B6B8-4816AA7ACB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653AE95-8794-5510-D444-46AC13F3B1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C7E9893-9048-30F7-CB9C-D4C8D0D157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724A0-C451-4C0D-8049-3E0E27F78CAE}" type="datetimeFigureOut">
              <a:rPr lang="fr-FR" smtClean="0"/>
              <a:t>16/09/2025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70CC161-9659-107C-2E91-86C1889B81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31EAA2D-AEA9-B7B2-8A34-5430361260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22CCD-E10B-41B5-9AC6-3A62441DF76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58499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1F3E9D-4DBB-83A4-4465-720308D1A1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8DF2A6E-5AFF-64F3-68E1-38FD79519B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AB0727F-1EB8-7A80-92CC-048C924CEB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1F66E08A-89A1-F316-6515-F779EBA80C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A10BFA6-327F-DEF3-F974-46984FF3422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146B4282-0464-411C-4E3F-1F5E49791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724A0-C451-4C0D-8049-3E0E27F78CAE}" type="datetimeFigureOut">
              <a:rPr lang="fr-FR" smtClean="0"/>
              <a:t>16/09/2025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ED80284A-2323-1059-22B7-B30415E12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6A3F50DA-4A54-74B0-DB1B-2ABB3161B5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22CCD-E10B-41B5-9AC6-3A62441DF76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3040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7E1B78A-3C6D-93AA-A9FF-581E4BC03B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70AF3C0-458C-B3AF-3045-2F2E3CCCE9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724A0-C451-4C0D-8049-3E0E27F78CAE}" type="datetimeFigureOut">
              <a:rPr lang="fr-FR" smtClean="0"/>
              <a:t>16/09/2025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8BF526B-ECAF-0B25-54D7-DA0DDFFF22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C1EA1B4-6837-881F-9F18-F1A8D138B6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22CCD-E10B-41B5-9AC6-3A62441DF76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444302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10B041B-FD02-34EA-72F8-1E3ABE60C1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724A0-C451-4C0D-8049-3E0E27F78CAE}" type="datetimeFigureOut">
              <a:rPr lang="fr-FR" smtClean="0"/>
              <a:t>16/09/2025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4DED2E52-878B-60BF-3DB3-07CDE46805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6B4D59E-DEB0-3A7B-2588-73C742FF3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22CCD-E10B-41B5-9AC6-3A62441DF76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85405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FDC1B73-0583-CE89-BFE5-400C483286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C943BB5-910E-EA5A-2ED9-D481E59206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1F8EF3B-F508-7D38-4A9B-84AAB4B8A9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7F6E366-2F44-0AFE-4252-45D45665E1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724A0-C451-4C0D-8049-3E0E27F78CAE}" type="datetimeFigureOut">
              <a:rPr lang="fr-FR" smtClean="0"/>
              <a:t>16/09/2025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D5BF385-430C-BDCD-87AF-57AA8057E1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61F57F1-EF21-10C1-A358-BE3B5B0D5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22CCD-E10B-41B5-9AC6-3A62441DF76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2685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5258AA6-4125-2ABA-EC00-63CFC5D1E6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5BAD6AC3-7889-09E2-5FC4-F124B36FC74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56AB7B5-9F83-7671-C89E-6546AE81C2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633F94D-F7D0-1E72-62B1-C6B9382B56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724A0-C451-4C0D-8049-3E0E27F78CAE}" type="datetimeFigureOut">
              <a:rPr lang="fr-FR" smtClean="0"/>
              <a:t>16/09/2025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15819A4-0950-BB2E-EDCE-7EB5B0812F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19FED97-0D3D-E337-A41E-56D0B83AB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22CCD-E10B-41B5-9AC6-3A62441DF76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4165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631A5416-BAA1-F346-9D23-91B518C3A1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CBBBA71-E40A-2942-53EE-ADB32EA127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23EE847-2B09-AAFC-54B5-7B3E7835AF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47724A0-C451-4C0D-8049-3E0E27F78CAE}" type="datetimeFigureOut">
              <a:rPr lang="fr-FR" smtClean="0"/>
              <a:t>16/09/2025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1608164-0849-71DE-F39D-680A998545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3FF510B-D265-0420-044E-71F1D4DFC4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22CCD-E10B-41B5-9AC6-3A62441DF76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38720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Une image contenant texte, ligne, diagramme, Tracé&#10;&#10;Le contenu généré par l’IA peut être incorrect.">
            <a:extLst>
              <a:ext uri="{FF2B5EF4-FFF2-40B4-BE49-F238E27FC236}">
                <a16:creationId xmlns:a16="http://schemas.microsoft.com/office/drawing/2014/main" id="{4884AD86-EB48-EB1A-A93A-A080FAE961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9634" y="2599596"/>
            <a:ext cx="4514850" cy="3724275"/>
          </a:xfrm>
          <a:prstGeom prst="rect">
            <a:avLst/>
          </a:prstGeom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50B6BA90-313C-D141-1BDA-34EF4E033559}"/>
              </a:ext>
            </a:extLst>
          </p:cNvPr>
          <p:cNvSpPr txBox="1"/>
          <p:nvPr/>
        </p:nvSpPr>
        <p:spPr>
          <a:xfrm>
            <a:off x="3792452" y="373954"/>
            <a:ext cx="609420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dirty="0"/>
              <a:t>La sémiotique est l'étude des signes et symboles, du langage, de la linguistique, de la formation du sens, et des langages en général.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8E0E5CD7-E86E-847C-533D-FE878A432736}"/>
              </a:ext>
            </a:extLst>
          </p:cNvPr>
          <p:cNvSpPr txBox="1"/>
          <p:nvPr/>
        </p:nvSpPr>
        <p:spPr>
          <a:xfrm>
            <a:off x="4382769" y="1687632"/>
            <a:ext cx="29616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Le triangle de la sémiotique 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137A982E-1A5D-2453-7F8F-AC89643FACE1}"/>
              </a:ext>
            </a:extLst>
          </p:cNvPr>
          <p:cNvSpPr txBox="1"/>
          <p:nvPr/>
        </p:nvSpPr>
        <p:spPr>
          <a:xfrm>
            <a:off x="2958569" y="5923761"/>
            <a:ext cx="8338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/>
              <a:t>1-Mot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86B67A67-608F-4A87-10C0-82C84C02C4D7}"/>
              </a:ext>
            </a:extLst>
          </p:cNvPr>
          <p:cNvSpPr txBox="1"/>
          <p:nvPr/>
        </p:nvSpPr>
        <p:spPr>
          <a:xfrm>
            <a:off x="4585373" y="2199486"/>
            <a:ext cx="27590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/>
              <a:t>2-Ce qui vient à l’esprit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E396142D-68F4-76E2-1ECA-19B5C84CC511}"/>
              </a:ext>
            </a:extLst>
          </p:cNvPr>
          <p:cNvSpPr txBox="1"/>
          <p:nvPr/>
        </p:nvSpPr>
        <p:spPr>
          <a:xfrm>
            <a:off x="8118561" y="5815848"/>
            <a:ext cx="313823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/>
              <a:t>3-A quoi cela fait référence</a:t>
            </a:r>
          </a:p>
          <a:p>
            <a:r>
              <a:rPr lang="fr-FR" sz="2000" dirty="0"/>
              <a:t>Quel est l’objet réel ?</a:t>
            </a:r>
          </a:p>
        </p:txBody>
      </p:sp>
      <p:cxnSp>
        <p:nvCxnSpPr>
          <p:cNvPr id="10" name="Connecteur droit avec flèche 9">
            <a:extLst>
              <a:ext uri="{FF2B5EF4-FFF2-40B4-BE49-F238E27FC236}">
                <a16:creationId xmlns:a16="http://schemas.microsoft.com/office/drawing/2014/main" id="{98CD0D72-99B6-5D1E-CA15-ACC01D5FF532}"/>
              </a:ext>
            </a:extLst>
          </p:cNvPr>
          <p:cNvCxnSpPr>
            <a:stCxn id="4" idx="3"/>
          </p:cNvCxnSpPr>
          <p:nvPr/>
        </p:nvCxnSpPr>
        <p:spPr>
          <a:xfrm flipV="1">
            <a:off x="7344462" y="1891012"/>
            <a:ext cx="740022" cy="50852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avec flèche 10">
            <a:extLst>
              <a:ext uri="{FF2B5EF4-FFF2-40B4-BE49-F238E27FC236}">
                <a16:creationId xmlns:a16="http://schemas.microsoft.com/office/drawing/2014/main" id="{20C2EF65-9F41-53CA-815F-DA736D204333}"/>
              </a:ext>
            </a:extLst>
          </p:cNvPr>
          <p:cNvCxnSpPr>
            <a:cxnSpLocks/>
          </p:cNvCxnSpPr>
          <p:nvPr/>
        </p:nvCxnSpPr>
        <p:spPr>
          <a:xfrm flipV="1">
            <a:off x="7344366" y="2199486"/>
            <a:ext cx="917507" cy="21876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avec flèche 13">
            <a:extLst>
              <a:ext uri="{FF2B5EF4-FFF2-40B4-BE49-F238E27FC236}">
                <a16:creationId xmlns:a16="http://schemas.microsoft.com/office/drawing/2014/main" id="{7D55A7BA-9947-D979-2F8D-B217DAD70A64}"/>
              </a:ext>
            </a:extLst>
          </p:cNvPr>
          <p:cNvCxnSpPr>
            <a:cxnSpLocks/>
            <a:stCxn id="4" idx="3"/>
          </p:cNvCxnSpPr>
          <p:nvPr/>
        </p:nvCxnSpPr>
        <p:spPr>
          <a:xfrm>
            <a:off x="7344462" y="2399541"/>
            <a:ext cx="917315" cy="10841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ZoneTexte 15">
            <a:extLst>
              <a:ext uri="{FF2B5EF4-FFF2-40B4-BE49-F238E27FC236}">
                <a16:creationId xmlns:a16="http://schemas.microsoft.com/office/drawing/2014/main" id="{DBD450C2-5857-7AED-BAD5-3AD837D5C235}"/>
              </a:ext>
            </a:extLst>
          </p:cNvPr>
          <p:cNvSpPr txBox="1"/>
          <p:nvPr/>
        </p:nvSpPr>
        <p:spPr>
          <a:xfrm>
            <a:off x="8261777" y="1954928"/>
            <a:ext cx="31184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En fonction de la consonance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10120864-D675-C0C9-9F85-FDE34C13DC54}"/>
              </a:ext>
            </a:extLst>
          </p:cNvPr>
          <p:cNvSpPr txBox="1"/>
          <p:nvPr/>
        </p:nvSpPr>
        <p:spPr>
          <a:xfrm>
            <a:off x="8219935" y="2308870"/>
            <a:ext cx="33363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Rien, c’est du chinois pour moi !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77C9ED37-119F-61AD-7A2C-41DFC30E3A9E}"/>
              </a:ext>
            </a:extLst>
          </p:cNvPr>
          <p:cNvSpPr txBox="1"/>
          <p:nvPr/>
        </p:nvSpPr>
        <p:spPr>
          <a:xfrm>
            <a:off x="8084484" y="1589665"/>
            <a:ext cx="28186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Oui, ça a du sens pour moi</a:t>
            </a:r>
          </a:p>
        </p:txBody>
      </p:sp>
      <p:sp>
        <p:nvSpPr>
          <p:cNvPr id="19" name="Arc 18">
            <a:extLst>
              <a:ext uri="{FF2B5EF4-FFF2-40B4-BE49-F238E27FC236}">
                <a16:creationId xmlns:a16="http://schemas.microsoft.com/office/drawing/2014/main" id="{E4EBCD83-35D4-AB6C-D178-602D23BC8AA6}"/>
              </a:ext>
            </a:extLst>
          </p:cNvPr>
          <p:cNvSpPr/>
          <p:nvPr/>
        </p:nvSpPr>
        <p:spPr>
          <a:xfrm rot="10386773" flipH="1">
            <a:off x="10635346" y="1139999"/>
            <a:ext cx="1039354" cy="4428463"/>
          </a:xfrm>
          <a:prstGeom prst="arc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Arc 19">
            <a:extLst>
              <a:ext uri="{FF2B5EF4-FFF2-40B4-BE49-F238E27FC236}">
                <a16:creationId xmlns:a16="http://schemas.microsoft.com/office/drawing/2014/main" id="{9D7F0634-0AEF-9CDF-D60B-01CA418D65F9}"/>
              </a:ext>
            </a:extLst>
          </p:cNvPr>
          <p:cNvSpPr/>
          <p:nvPr/>
        </p:nvSpPr>
        <p:spPr>
          <a:xfrm>
            <a:off x="11007553" y="1724107"/>
            <a:ext cx="684196" cy="3260248"/>
          </a:xfrm>
          <a:prstGeom prst="arc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48D3E954-4ACF-18EA-C40B-041F65143B72}"/>
              </a:ext>
            </a:extLst>
          </p:cNvPr>
          <p:cNvSpPr txBox="1"/>
          <p:nvPr/>
        </p:nvSpPr>
        <p:spPr>
          <a:xfrm>
            <a:off x="9099186" y="5334228"/>
            <a:ext cx="25567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Le </a:t>
            </a:r>
            <a:r>
              <a:rPr lang="fr-FR" sz="2400" dirty="0">
                <a:solidFill>
                  <a:srgbClr val="FF0000"/>
                </a:solidFill>
              </a:rPr>
              <a:t>référent </a:t>
            </a:r>
            <a:r>
              <a:rPr lang="fr-FR" dirty="0"/>
              <a:t>est connu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0A5BF561-2BAB-DFCD-DBA1-FE6936752EF3}"/>
              </a:ext>
            </a:extLst>
          </p:cNvPr>
          <p:cNvSpPr txBox="1"/>
          <p:nvPr/>
        </p:nvSpPr>
        <p:spPr>
          <a:xfrm>
            <a:off x="301214" y="373954"/>
            <a:ext cx="1985159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Chapitre 17</a:t>
            </a:r>
          </a:p>
          <a:p>
            <a:r>
              <a:rPr lang="fr-FR" dirty="0"/>
              <a:t>La sémiotique</a:t>
            </a:r>
          </a:p>
          <a:p>
            <a:r>
              <a:rPr lang="fr-FR" dirty="0"/>
              <a:t>Intégrale ou un </a:t>
            </a:r>
          </a:p>
          <a:p>
            <a:r>
              <a:rPr lang="fr-FR" dirty="0"/>
              <a:t>Nouveau discours</a:t>
            </a:r>
          </a:p>
          <a:p>
            <a:r>
              <a:rPr lang="fr-FR" dirty="0"/>
              <a:t>Sur Dieu</a:t>
            </a:r>
          </a:p>
        </p:txBody>
      </p:sp>
    </p:spTree>
    <p:extLst>
      <p:ext uri="{BB962C8B-B14F-4D97-AF65-F5344CB8AC3E}">
        <p14:creationId xmlns:p14="http://schemas.microsoft.com/office/powerpoint/2010/main" val="31898884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2FA048-C52D-A18E-ADB0-E5E858835A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au 6">
            <a:extLst>
              <a:ext uri="{FF2B5EF4-FFF2-40B4-BE49-F238E27FC236}">
                <a16:creationId xmlns:a16="http://schemas.microsoft.com/office/drawing/2014/main" id="{4D5F4062-58C9-3B79-E7B8-A9455006FC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9725681"/>
              </p:ext>
            </p:extLst>
          </p:nvPr>
        </p:nvGraphicFramePr>
        <p:xfrm>
          <a:off x="2032000" y="1050659"/>
          <a:ext cx="8127999" cy="49428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16809">
                  <a:extLst>
                    <a:ext uri="{9D8B030D-6E8A-4147-A177-3AD203B41FA5}">
                      <a16:colId xmlns:a16="http://schemas.microsoft.com/office/drawing/2014/main" val="129728735"/>
                    </a:ext>
                  </a:extLst>
                </a:gridCol>
                <a:gridCol w="3302598">
                  <a:extLst>
                    <a:ext uri="{9D8B030D-6E8A-4147-A177-3AD203B41FA5}">
                      <a16:colId xmlns:a16="http://schemas.microsoft.com/office/drawing/2014/main" val="1904955752"/>
                    </a:ext>
                  </a:extLst>
                </a:gridCol>
                <a:gridCol w="3608592">
                  <a:extLst>
                    <a:ext uri="{9D8B030D-6E8A-4147-A177-3AD203B41FA5}">
                      <a16:colId xmlns:a16="http://schemas.microsoft.com/office/drawing/2014/main" val="6872007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Gauche (intérieur)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Droit (extérieur)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46219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Individuel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2- Signifié (interprétation)</a:t>
                      </a:r>
                    </a:p>
                    <a:p>
                      <a:r>
                        <a:rPr lang="fr-FR" dirty="0"/>
                        <a:t>Ce qui vient à l’esprit en entendant un signifiant</a:t>
                      </a:r>
                    </a:p>
                    <a:p>
                      <a:endParaRPr lang="fr-FR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1-Signifiant (mot)</a:t>
                      </a:r>
                    </a:p>
                    <a:p>
                      <a:endParaRPr lang="fr-FR" dirty="0"/>
                    </a:p>
                    <a:p>
                      <a:endParaRPr lang="fr-FR" dirty="0"/>
                    </a:p>
                    <a:p>
                      <a:endParaRPr lang="fr-FR" dirty="0"/>
                    </a:p>
                    <a:p>
                      <a:endParaRPr lang="fr-FR" dirty="0"/>
                    </a:p>
                    <a:p>
                      <a:endParaRPr lang="fr-FR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41999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Collectif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Sémantique (la somme totale</a:t>
                      </a:r>
                    </a:p>
                    <a:p>
                      <a:r>
                        <a:rPr lang="fr-FR" dirty="0"/>
                        <a:t>des signifiés)</a:t>
                      </a:r>
                    </a:p>
                    <a:p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(le monde du sens, </a:t>
                      </a:r>
                      <a:r>
                        <a:rPr lang="fr-FR" sz="18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l’intersubjectivité collective </a:t>
                      </a:r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des signes linguistiques et de leurs référents, les signifiés collectifs, l’espace total de sens de tous les signifiés)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Grammaire et syntaxe</a:t>
                      </a:r>
                    </a:p>
                    <a:p>
                      <a:r>
                        <a:rPr lang="fr-FR" dirty="0"/>
                        <a:t>Permettent d’organiser</a:t>
                      </a:r>
                    </a:p>
                    <a:p>
                      <a:r>
                        <a:rPr lang="fr-FR" dirty="0"/>
                        <a:t>Tout Cela</a:t>
                      </a:r>
                    </a:p>
                    <a:p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(les règles et schémas que suivent tous les signifiants dans un langage donné, les règles de grammaire, qui spécifient comment les signes ou signifiants sont utilisés ensemble dans un système)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0431512"/>
                  </a:ext>
                </a:extLst>
              </a:tr>
            </a:tbl>
          </a:graphicData>
        </a:graphic>
      </p:graphicFrame>
      <p:sp>
        <p:nvSpPr>
          <p:cNvPr id="3" name="ZoneTexte 2">
            <a:extLst>
              <a:ext uri="{FF2B5EF4-FFF2-40B4-BE49-F238E27FC236}">
                <a16:creationId xmlns:a16="http://schemas.microsoft.com/office/drawing/2014/main" id="{A5454397-79CE-CD23-BE8A-646A21E12DE2}"/>
              </a:ext>
            </a:extLst>
          </p:cNvPr>
          <p:cNvSpPr txBox="1"/>
          <p:nvPr/>
        </p:nvSpPr>
        <p:spPr>
          <a:xfrm>
            <a:off x="3312016" y="6139042"/>
            <a:ext cx="57831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Mais où est le référent ? (chien, racine carrée de -1, Dieu)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0BFD5060-44C0-3F4D-CB3F-5BC59229F66C}"/>
              </a:ext>
            </a:extLst>
          </p:cNvPr>
          <p:cNvSpPr txBox="1"/>
          <p:nvPr/>
        </p:nvSpPr>
        <p:spPr>
          <a:xfrm>
            <a:off x="2032000" y="349626"/>
            <a:ext cx="76167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/>
              <a:t>La sémiotique Intégrale : on met tout dans les quadrants</a:t>
            </a:r>
          </a:p>
        </p:txBody>
      </p:sp>
    </p:spTree>
    <p:extLst>
      <p:ext uri="{BB962C8B-B14F-4D97-AF65-F5344CB8AC3E}">
        <p14:creationId xmlns:p14="http://schemas.microsoft.com/office/powerpoint/2010/main" val="17630437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53A70B-3D05-626E-88F6-2F25FFE087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au 6">
            <a:extLst>
              <a:ext uri="{FF2B5EF4-FFF2-40B4-BE49-F238E27FC236}">
                <a16:creationId xmlns:a16="http://schemas.microsoft.com/office/drawing/2014/main" id="{C1FF05C1-8F76-6DD0-E90A-B5EECF96059E}"/>
              </a:ext>
            </a:extLst>
          </p:cNvPr>
          <p:cNvGraphicFramePr>
            <a:graphicFrameLocks noGrp="1"/>
          </p:cNvGraphicFramePr>
          <p:nvPr/>
        </p:nvGraphicFramePr>
        <p:xfrm>
          <a:off x="1935181" y="1265812"/>
          <a:ext cx="8127999" cy="49428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16809">
                  <a:extLst>
                    <a:ext uri="{9D8B030D-6E8A-4147-A177-3AD203B41FA5}">
                      <a16:colId xmlns:a16="http://schemas.microsoft.com/office/drawing/2014/main" val="129728735"/>
                    </a:ext>
                  </a:extLst>
                </a:gridCol>
                <a:gridCol w="3302598">
                  <a:extLst>
                    <a:ext uri="{9D8B030D-6E8A-4147-A177-3AD203B41FA5}">
                      <a16:colId xmlns:a16="http://schemas.microsoft.com/office/drawing/2014/main" val="1904955752"/>
                    </a:ext>
                  </a:extLst>
                </a:gridCol>
                <a:gridCol w="3608592">
                  <a:extLst>
                    <a:ext uri="{9D8B030D-6E8A-4147-A177-3AD203B41FA5}">
                      <a16:colId xmlns:a16="http://schemas.microsoft.com/office/drawing/2014/main" val="6872007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Gauche (intérieur)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Droit (extérieur)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46219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Individuel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Signifié (interprétation)</a:t>
                      </a:r>
                    </a:p>
                    <a:p>
                      <a:endParaRPr lang="fr-FR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Signifiant (mot)</a:t>
                      </a:r>
                    </a:p>
                    <a:p>
                      <a:endParaRPr lang="fr-FR" dirty="0"/>
                    </a:p>
                    <a:p>
                      <a:endParaRPr lang="fr-FR" dirty="0"/>
                    </a:p>
                    <a:p>
                      <a:endParaRPr lang="fr-FR" dirty="0"/>
                    </a:p>
                    <a:p>
                      <a:endParaRPr lang="fr-FR" dirty="0"/>
                    </a:p>
                    <a:p>
                      <a:endParaRPr lang="fr-FR" dirty="0"/>
                    </a:p>
                    <a:p>
                      <a:endParaRPr lang="fr-FR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41999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Collectif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Sémantique (ce qui est commun) </a:t>
                      </a:r>
                    </a:p>
                    <a:p>
                      <a:r>
                        <a:rPr lang="fr-FR" dirty="0"/>
                        <a:t>Nous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Grammaire et syntaxe</a:t>
                      </a:r>
                    </a:p>
                    <a:p>
                      <a:endParaRPr lang="fr-FR" dirty="0"/>
                    </a:p>
                    <a:p>
                      <a:endParaRPr lang="fr-FR" dirty="0"/>
                    </a:p>
                    <a:p>
                      <a:endParaRPr lang="fr-FR" dirty="0"/>
                    </a:p>
                    <a:p>
                      <a:endParaRPr lang="fr-FR" dirty="0"/>
                    </a:p>
                    <a:p>
                      <a:endParaRPr lang="fr-FR" dirty="0"/>
                    </a:p>
                    <a:p>
                      <a:endParaRPr lang="fr-FR" dirty="0"/>
                    </a:p>
                    <a:p>
                      <a:endParaRPr lang="fr-FR" dirty="0"/>
                    </a:p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0431512"/>
                  </a:ext>
                </a:extLst>
              </a:tr>
            </a:tbl>
          </a:graphicData>
        </a:graphic>
      </p:graphicFrame>
      <p:sp>
        <p:nvSpPr>
          <p:cNvPr id="2" name="ZoneTexte 1">
            <a:extLst>
              <a:ext uri="{FF2B5EF4-FFF2-40B4-BE49-F238E27FC236}">
                <a16:creationId xmlns:a16="http://schemas.microsoft.com/office/drawing/2014/main" id="{8B8016E1-3391-0549-690C-39869F75314F}"/>
              </a:ext>
            </a:extLst>
          </p:cNvPr>
          <p:cNvSpPr txBox="1"/>
          <p:nvPr/>
        </p:nvSpPr>
        <p:spPr>
          <a:xfrm>
            <a:off x="2126428" y="6337448"/>
            <a:ext cx="978945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dirty="0"/>
              <a:t>En termes « Intégral », une prise de perspective sur tout ce qui fait le langage.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505D4EF-CA47-587A-E737-43C7D4AE1A08}"/>
              </a:ext>
            </a:extLst>
          </p:cNvPr>
          <p:cNvSpPr txBox="1"/>
          <p:nvPr/>
        </p:nvSpPr>
        <p:spPr>
          <a:xfrm>
            <a:off x="1616316" y="767684"/>
            <a:ext cx="84468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Sémiotique de monde plat. Mais où est le référent ? (chien, racine carrée de -1, Dieu)</a:t>
            </a:r>
          </a:p>
        </p:txBody>
      </p:sp>
      <p:pic>
        <p:nvPicPr>
          <p:cNvPr id="6" name="Image 5" descr="Une image contenant mammifère, herbe, plein air, Race de chien&#10;&#10;Le contenu généré par l’IA peut être incorrect.">
            <a:extLst>
              <a:ext uri="{FF2B5EF4-FFF2-40B4-BE49-F238E27FC236}">
                <a16:creationId xmlns:a16="http://schemas.microsoft.com/office/drawing/2014/main" id="{D878FF27-111F-BB31-5C71-228783FC54A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3635" y="4236944"/>
            <a:ext cx="2487369" cy="1658246"/>
          </a:xfrm>
          <a:prstGeom prst="rect">
            <a:avLst/>
          </a:prstGeom>
        </p:spPr>
      </p:pic>
      <p:cxnSp>
        <p:nvCxnSpPr>
          <p:cNvPr id="5" name="Connecteur droit avec flèche 4">
            <a:extLst>
              <a:ext uri="{FF2B5EF4-FFF2-40B4-BE49-F238E27FC236}">
                <a16:creationId xmlns:a16="http://schemas.microsoft.com/office/drawing/2014/main" id="{D9D54D2C-5439-83C8-8A40-25D0146CBCD3}"/>
              </a:ext>
            </a:extLst>
          </p:cNvPr>
          <p:cNvCxnSpPr/>
          <p:nvPr/>
        </p:nvCxnSpPr>
        <p:spPr>
          <a:xfrm flipH="1">
            <a:off x="9412941" y="5066067"/>
            <a:ext cx="839097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ZoneTexte 7">
            <a:extLst>
              <a:ext uri="{FF2B5EF4-FFF2-40B4-BE49-F238E27FC236}">
                <a16:creationId xmlns:a16="http://schemas.microsoft.com/office/drawing/2014/main" id="{125118C3-04D7-A43E-CFAD-8DC2927538B1}"/>
              </a:ext>
            </a:extLst>
          </p:cNvPr>
          <p:cNvSpPr txBox="1"/>
          <p:nvPr/>
        </p:nvSpPr>
        <p:spPr>
          <a:xfrm>
            <a:off x="10252038" y="4883972"/>
            <a:ext cx="10313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Référent</a:t>
            </a:r>
          </a:p>
          <a:p>
            <a:r>
              <a:rPr lang="fr-FR" dirty="0"/>
              <a:t>chien</a:t>
            </a:r>
          </a:p>
        </p:txBody>
      </p:sp>
    </p:spTree>
    <p:extLst>
      <p:ext uri="{BB962C8B-B14F-4D97-AF65-F5344CB8AC3E}">
        <p14:creationId xmlns:p14="http://schemas.microsoft.com/office/powerpoint/2010/main" val="1608206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8628BA-6B93-8F8D-6860-5F45106578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au 6">
            <a:extLst>
              <a:ext uri="{FF2B5EF4-FFF2-40B4-BE49-F238E27FC236}">
                <a16:creationId xmlns:a16="http://schemas.microsoft.com/office/drawing/2014/main" id="{5C273D9F-8ED3-DB5D-F2EC-BBF1CC131A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5049122"/>
              </p:ext>
            </p:extLst>
          </p:nvPr>
        </p:nvGraphicFramePr>
        <p:xfrm>
          <a:off x="1859414" y="1134957"/>
          <a:ext cx="8127999" cy="49428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16809">
                  <a:extLst>
                    <a:ext uri="{9D8B030D-6E8A-4147-A177-3AD203B41FA5}">
                      <a16:colId xmlns:a16="http://schemas.microsoft.com/office/drawing/2014/main" val="129728735"/>
                    </a:ext>
                  </a:extLst>
                </a:gridCol>
                <a:gridCol w="3302598">
                  <a:extLst>
                    <a:ext uri="{9D8B030D-6E8A-4147-A177-3AD203B41FA5}">
                      <a16:colId xmlns:a16="http://schemas.microsoft.com/office/drawing/2014/main" val="1904955752"/>
                    </a:ext>
                  </a:extLst>
                </a:gridCol>
                <a:gridCol w="3608592">
                  <a:extLst>
                    <a:ext uri="{9D8B030D-6E8A-4147-A177-3AD203B41FA5}">
                      <a16:colId xmlns:a16="http://schemas.microsoft.com/office/drawing/2014/main" val="6872007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E4681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Gauche (intérieur)</a:t>
                      </a:r>
                    </a:p>
                  </a:txBody>
                  <a:tcPr>
                    <a:solidFill>
                      <a:srgbClr val="E4681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Droit (extérieur)</a:t>
                      </a:r>
                    </a:p>
                  </a:txBody>
                  <a:tcPr>
                    <a:solidFill>
                      <a:srgbClr val="E4681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46219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Individuel</a:t>
                      </a:r>
                    </a:p>
                  </a:txBody>
                  <a:tcPr>
                    <a:solidFill>
                      <a:srgbClr val="E4681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Signifié (interprétation)</a:t>
                      </a:r>
                    </a:p>
                    <a:p>
                      <a:endParaRPr lang="fr-FR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Signifiant (mot)</a:t>
                      </a:r>
                    </a:p>
                    <a:p>
                      <a:endParaRPr lang="fr-FR" dirty="0"/>
                    </a:p>
                    <a:p>
                      <a:endParaRPr lang="fr-FR" dirty="0"/>
                    </a:p>
                    <a:p>
                      <a:endParaRPr lang="fr-FR" dirty="0"/>
                    </a:p>
                    <a:p>
                      <a:endParaRPr lang="fr-FR" dirty="0"/>
                    </a:p>
                    <a:p>
                      <a:endParaRPr lang="fr-FR" dirty="0"/>
                    </a:p>
                    <a:p>
                      <a:endParaRPr lang="fr-FR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41999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Collectif</a:t>
                      </a:r>
                    </a:p>
                  </a:txBody>
                  <a:tcPr>
                    <a:solidFill>
                      <a:srgbClr val="E4681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Sémantique (ce qui est commun) </a:t>
                      </a:r>
                    </a:p>
                    <a:p>
                      <a:r>
                        <a:rPr lang="fr-FR" dirty="0"/>
                        <a:t>Nous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Grammaire et syntaxe</a:t>
                      </a:r>
                    </a:p>
                    <a:p>
                      <a:endParaRPr lang="fr-FR" dirty="0"/>
                    </a:p>
                    <a:p>
                      <a:endParaRPr lang="fr-FR" dirty="0"/>
                    </a:p>
                    <a:p>
                      <a:endParaRPr lang="fr-FR" dirty="0"/>
                    </a:p>
                    <a:p>
                      <a:endParaRPr lang="fr-FR" dirty="0"/>
                    </a:p>
                    <a:p>
                      <a:endParaRPr lang="fr-FR" dirty="0"/>
                    </a:p>
                    <a:p>
                      <a:endParaRPr lang="fr-FR" dirty="0"/>
                    </a:p>
                    <a:p>
                      <a:endParaRPr lang="fr-FR" dirty="0"/>
                    </a:p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0431512"/>
                  </a:ext>
                </a:extLst>
              </a:tr>
            </a:tbl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E5C822D1-D671-6EF5-27BD-FBC8FBFA7FF8}"/>
              </a:ext>
            </a:extLst>
          </p:cNvPr>
          <p:cNvSpPr/>
          <p:nvPr/>
        </p:nvSpPr>
        <p:spPr>
          <a:xfrm>
            <a:off x="7373394" y="4301282"/>
            <a:ext cx="1082117" cy="923330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5400" b="0" cap="none" spc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i</a:t>
            </a:r>
          </a:p>
        </p:txBody>
      </p:sp>
    </p:spTree>
    <p:extLst>
      <p:ext uri="{BB962C8B-B14F-4D97-AF65-F5344CB8AC3E}">
        <p14:creationId xmlns:p14="http://schemas.microsoft.com/office/powerpoint/2010/main" val="11498553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CA350CCF-5145-4CD1-DCB1-DAAFF9BA61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09775" y="933450"/>
            <a:ext cx="8172450" cy="4991100"/>
          </a:xfrm>
          <a:prstGeom prst="rect">
            <a:avLst/>
          </a:prstGeom>
        </p:spPr>
      </p:pic>
      <p:pic>
        <p:nvPicPr>
          <p:cNvPr id="4" name="Image 3" descr="Une image contenant noir, obscurité&#10;&#10;Le contenu généré par l’IA peut être incorrect.">
            <a:extLst>
              <a:ext uri="{FF2B5EF4-FFF2-40B4-BE49-F238E27FC236}">
                <a16:creationId xmlns:a16="http://schemas.microsoft.com/office/drawing/2014/main" id="{3DB5E691-D79D-D083-947C-172A4E882C8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160" y="484781"/>
            <a:ext cx="2664883" cy="2406470"/>
          </a:xfrm>
          <a:prstGeom prst="rect">
            <a:avLst/>
          </a:prstGeom>
        </p:spPr>
      </p:pic>
      <p:pic>
        <p:nvPicPr>
          <p:cNvPr id="5" name="Image 4" descr="Une image contenant peinture, art, dessin, Arts visuels&#10;&#10;Le contenu généré par l’IA peut être incorrect.">
            <a:extLst>
              <a:ext uri="{FF2B5EF4-FFF2-40B4-BE49-F238E27FC236}">
                <a16:creationId xmlns:a16="http://schemas.microsoft.com/office/drawing/2014/main" id="{EEF62F93-FBA6-6FB1-A55E-14D086A6777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0211" y="2633662"/>
            <a:ext cx="2381250" cy="3290888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AE9D8EBB-036A-9BBD-C9F2-480FC7C283A7}"/>
              </a:ext>
            </a:extLst>
          </p:cNvPr>
          <p:cNvSpPr txBox="1"/>
          <p:nvPr/>
        </p:nvSpPr>
        <p:spPr>
          <a:xfrm>
            <a:off x="8712655" y="6040654"/>
            <a:ext cx="195880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William Blake,</a:t>
            </a:r>
          </a:p>
          <a:p>
            <a:r>
              <a:rPr lang="fr-FR" dirty="0"/>
              <a:t>L’ancien des jours</a:t>
            </a:r>
          </a:p>
          <a:p>
            <a:r>
              <a:rPr lang="fr-FR" dirty="0" err="1"/>
              <a:t>Wikipedia</a:t>
            </a:r>
            <a:endParaRPr lang="fr-FR" dirty="0"/>
          </a:p>
        </p:txBody>
      </p:sp>
      <p:pic>
        <p:nvPicPr>
          <p:cNvPr id="8" name="Image 7" descr="Une image contenant nuage, ciel, plein air&#10;&#10;Le contenu généré par l’IA peut être incorrect.">
            <a:extLst>
              <a:ext uri="{FF2B5EF4-FFF2-40B4-BE49-F238E27FC236}">
                <a16:creationId xmlns:a16="http://schemas.microsoft.com/office/drawing/2014/main" id="{5B400F53-5BBA-DCEF-E7F1-05F8C43E829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79" y="4372760"/>
            <a:ext cx="4286250" cy="2781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58823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5">
            <a:extLst>
              <a:ext uri="{FF2B5EF4-FFF2-40B4-BE49-F238E27FC236}">
                <a16:creationId xmlns:a16="http://schemas.microsoft.com/office/drawing/2014/main" id="{EFBD034B-57E3-2F89-96B1-9E477C8A7BDE}"/>
              </a:ext>
            </a:extLst>
          </p:cNvPr>
          <p:cNvGrpSpPr/>
          <p:nvPr/>
        </p:nvGrpSpPr>
        <p:grpSpPr>
          <a:xfrm rot="10800000">
            <a:off x="86060" y="384810"/>
            <a:ext cx="11489168" cy="4821891"/>
            <a:chOff x="-1" y="933450"/>
            <a:chExt cx="12790449" cy="5924550"/>
          </a:xfrm>
        </p:grpSpPr>
        <p:pic>
          <p:nvPicPr>
            <p:cNvPr id="2" name="Image 1">
              <a:extLst>
                <a:ext uri="{FF2B5EF4-FFF2-40B4-BE49-F238E27FC236}">
                  <a16:creationId xmlns:a16="http://schemas.microsoft.com/office/drawing/2014/main" id="{7F81FEC6-AC6F-97BD-A7F5-D1A0FC7988C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>
              <a:off x="-1" y="1866900"/>
              <a:ext cx="12790449" cy="4991100"/>
            </a:xfrm>
            <a:prstGeom prst="rect">
              <a:avLst/>
            </a:prstGeom>
            <a:ln>
              <a:noFill/>
            </a:ln>
          </p:spPr>
        </p:pic>
        <p:pic>
          <p:nvPicPr>
            <p:cNvPr id="3" name="Image 2">
              <a:extLst>
                <a:ext uri="{FF2B5EF4-FFF2-40B4-BE49-F238E27FC236}">
                  <a16:creationId xmlns:a16="http://schemas.microsoft.com/office/drawing/2014/main" id="{372B3465-A265-40C3-F5B4-5DC4555D601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alphaModFix amt="70000"/>
            </a:blip>
            <a:stretch>
              <a:fillRect/>
            </a:stretch>
          </p:blipFill>
          <p:spPr>
            <a:xfrm rot="10800000">
              <a:off x="-1" y="933450"/>
              <a:ext cx="11746618" cy="4991100"/>
            </a:xfrm>
            <a:prstGeom prst="rect">
              <a:avLst/>
            </a:prstGeom>
          </p:spPr>
        </p:pic>
        <p:pic>
          <p:nvPicPr>
            <p:cNvPr id="5" name="Image 4" descr="Une image contenant texte, capture d’écran, Police, conception&#10;&#10;Le contenu généré par l’IA peut être incorrect.">
              <a:extLst>
                <a:ext uri="{FF2B5EF4-FFF2-40B4-BE49-F238E27FC236}">
                  <a16:creationId xmlns:a16="http://schemas.microsoft.com/office/drawing/2014/main" id="{B95314AB-A773-8D60-5CF3-0934F7D63A9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alphaModFix amt="70000"/>
            </a:blip>
            <a:srcRect t="1452" r="2" b="39950"/>
            <a:stretch>
              <a:fillRect/>
            </a:stretch>
          </p:blipFill>
          <p:spPr>
            <a:xfrm rot="10800000">
              <a:off x="445382" y="1283494"/>
              <a:ext cx="10449359" cy="3405188"/>
            </a:xfrm>
            <a:custGeom>
              <a:avLst/>
              <a:gdLst/>
              <a:ahLst/>
              <a:cxnLst/>
              <a:rect l="l" t="t" r="r" b="b"/>
              <a:pathLst>
                <a:path w="9526226" h="3405188">
                  <a:moveTo>
                    <a:pt x="1617925" y="0"/>
                  </a:moveTo>
                  <a:lnTo>
                    <a:pt x="2711158" y="0"/>
                  </a:lnTo>
                  <a:lnTo>
                    <a:pt x="3027357" y="0"/>
                  </a:lnTo>
                  <a:lnTo>
                    <a:pt x="3491324" y="0"/>
                  </a:lnTo>
                  <a:lnTo>
                    <a:pt x="5200853" y="0"/>
                  </a:lnTo>
                  <a:lnTo>
                    <a:pt x="9526226" y="0"/>
                  </a:lnTo>
                  <a:lnTo>
                    <a:pt x="9526226" y="3405188"/>
                  </a:lnTo>
                  <a:lnTo>
                    <a:pt x="0" y="3405188"/>
                  </a:lnTo>
                  <a:lnTo>
                    <a:pt x="1596" y="3337395"/>
                  </a:lnTo>
                  <a:cubicBezTo>
                    <a:pt x="68390" y="1928213"/>
                    <a:pt x="632836" y="708413"/>
                    <a:pt x="1595801" y="14997"/>
                  </a:cubicBezTo>
                  <a:close/>
                </a:path>
              </a:pathLst>
            </a:custGeom>
          </p:spPr>
        </p:pic>
      </p:grpSp>
      <p:sp>
        <p:nvSpPr>
          <p:cNvPr id="7" name="ZoneTexte 6">
            <a:extLst>
              <a:ext uri="{FF2B5EF4-FFF2-40B4-BE49-F238E27FC236}">
                <a16:creationId xmlns:a16="http://schemas.microsoft.com/office/drawing/2014/main" id="{F2E36B38-3B07-C613-2490-BE8EBBE502F1}"/>
              </a:ext>
            </a:extLst>
          </p:cNvPr>
          <p:cNvSpPr txBox="1"/>
          <p:nvPr/>
        </p:nvSpPr>
        <p:spPr>
          <a:xfrm>
            <a:off x="2621586" y="5558326"/>
            <a:ext cx="72010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Plusieurs espaces (</a:t>
            </a:r>
            <a:r>
              <a:rPr lang="fr-FR" dirty="0" err="1"/>
              <a:t>worldspaces</a:t>
            </a:r>
            <a:r>
              <a:rPr lang="fr-FR" dirty="0"/>
              <a:t>) qui voient chacun un monde différent</a:t>
            </a:r>
          </a:p>
        </p:txBody>
      </p:sp>
    </p:spTree>
    <p:extLst>
      <p:ext uri="{BB962C8B-B14F-4D97-AF65-F5344CB8AC3E}">
        <p14:creationId xmlns:p14="http://schemas.microsoft.com/office/powerpoint/2010/main" val="16287547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F628AC38-EADC-9770-172A-2AE0D32F2BAF}"/>
              </a:ext>
            </a:extLst>
          </p:cNvPr>
          <p:cNvSpPr txBox="1"/>
          <p:nvPr/>
        </p:nvSpPr>
        <p:spPr>
          <a:xfrm>
            <a:off x="89647" y="289679"/>
            <a:ext cx="5540188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Pratique religieuse en France (2020) (https://www.insee.fr/fr/statistiques/6793308?sommaire=6793391)</a:t>
            </a:r>
          </a:p>
          <a:p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50% sans religion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30% catholique (8 à 15% pratiquants)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10% musulman (20 à 60% pratiquants)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10% autres chrétiens (20 à 30% pratiquants)</a:t>
            </a:r>
          </a:p>
        </p:txBody>
      </p:sp>
      <p:pic>
        <p:nvPicPr>
          <p:cNvPr id="6" name="Image 5" descr="Une image contenant texte, capture d’écran, diagramme, Police&#10;&#10;Le contenu généré par l’IA peut être incorrect.">
            <a:extLst>
              <a:ext uri="{FF2B5EF4-FFF2-40B4-BE49-F238E27FC236}">
                <a16:creationId xmlns:a16="http://schemas.microsoft.com/office/drawing/2014/main" id="{4F995467-62AE-2ACA-59F9-A888149D4D9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1171" y="1656678"/>
            <a:ext cx="6691182" cy="5209390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E36BA121-3013-2C4A-607B-E2B4BC54D2A1}"/>
              </a:ext>
            </a:extLst>
          </p:cNvPr>
          <p:cNvSpPr txBox="1"/>
          <p:nvPr/>
        </p:nvSpPr>
        <p:spPr>
          <a:xfrm>
            <a:off x="8035962" y="785308"/>
            <a:ext cx="6076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0000"/>
                </a:solidFill>
              </a:rPr>
              <a:t>USA</a:t>
            </a:r>
          </a:p>
        </p:txBody>
      </p:sp>
      <p:sp>
        <p:nvSpPr>
          <p:cNvPr id="4" name="Flèche : bas 3">
            <a:extLst>
              <a:ext uri="{FF2B5EF4-FFF2-40B4-BE49-F238E27FC236}">
                <a16:creationId xmlns:a16="http://schemas.microsoft.com/office/drawing/2014/main" id="{94BF779F-21B6-8B34-2079-5DA2C21B468A}"/>
              </a:ext>
            </a:extLst>
          </p:cNvPr>
          <p:cNvSpPr/>
          <p:nvPr/>
        </p:nvSpPr>
        <p:spPr>
          <a:xfrm rot="16200000">
            <a:off x="8306920" y="2437281"/>
            <a:ext cx="501578" cy="2485017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12302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C062E8C9-3446-0E97-A715-8B6751C04E37}"/>
              </a:ext>
            </a:extLst>
          </p:cNvPr>
          <p:cNvSpPr txBox="1"/>
          <p:nvPr/>
        </p:nvSpPr>
        <p:spPr>
          <a:xfrm>
            <a:off x="3452339" y="4906689"/>
            <a:ext cx="61922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dirty="0"/>
              <a:t>Manque de vocabulaire, de signifiants !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B25750B7-03AB-428A-9616-7116932A2C3C}"/>
              </a:ext>
            </a:extLst>
          </p:cNvPr>
          <p:cNvSpPr txBox="1"/>
          <p:nvPr/>
        </p:nvSpPr>
        <p:spPr>
          <a:xfrm>
            <a:off x="148702" y="1895861"/>
            <a:ext cx="11007950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dirty="0"/>
              <a:t>Les </a:t>
            </a:r>
            <a:r>
              <a:rPr lang="fr-FR" sz="2000" dirty="0" err="1"/>
              <a:t>innuits</a:t>
            </a:r>
            <a:r>
              <a:rPr lang="fr-FR" sz="2000" dirty="0"/>
              <a:t> ont 28 mots pour désigner la neige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dirty="0"/>
              <a:t>Les bretons ont XX mots pour désigner la pluie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dirty="0"/>
              <a:t>Les maîtres zen ont 28 mots pour désigner la vacuité - ineffable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dirty="0"/>
              <a:t>Le Dr Alexander n’avait aucun mot pour désigner le dieu causal</a:t>
            </a:r>
          </a:p>
          <a:p>
            <a:r>
              <a:rPr lang="fr-FR" sz="2000" dirty="0"/>
              <a:t>« il y a, paraît-il, en Dieu, une profonde mais éblouissante obscurité »</a:t>
            </a:r>
          </a:p>
          <a:p>
            <a:r>
              <a:rPr lang="fr-FR" sz="2000" dirty="0"/>
              <a:t>ce qui est en fait une bonne description (signifiant) du domaine causal sans forme (le vrai référent)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396E4218-5299-8B43-560C-15E80BF8BD04}"/>
              </a:ext>
            </a:extLst>
          </p:cNvPr>
          <p:cNvSpPr txBox="1"/>
          <p:nvPr/>
        </p:nvSpPr>
        <p:spPr>
          <a:xfrm>
            <a:off x="3206306" y="5656243"/>
            <a:ext cx="8409791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800" dirty="0"/>
              <a:t>Quels sont les domaines autres que spirituels pour lesquels nous manquons de vocabulaire ? </a:t>
            </a:r>
          </a:p>
        </p:txBody>
      </p:sp>
      <p:pic>
        <p:nvPicPr>
          <p:cNvPr id="7" name="Image 6" descr="Une image contenant Presse-papiers, intérieur&#10;&#10;Le contenu généré par l’IA peut être incorrect.">
            <a:extLst>
              <a:ext uri="{FF2B5EF4-FFF2-40B4-BE49-F238E27FC236}">
                <a16:creationId xmlns:a16="http://schemas.microsoft.com/office/drawing/2014/main" id="{2CC59A6F-19D4-2F58-4302-8EAD3108BE2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8448" y="247650"/>
            <a:ext cx="4514850" cy="3181350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04C2D944-5930-FF2A-5AD2-890B5793E506}"/>
              </a:ext>
            </a:extLst>
          </p:cNvPr>
          <p:cNvSpPr txBox="1"/>
          <p:nvPr/>
        </p:nvSpPr>
        <p:spPr>
          <a:xfrm>
            <a:off x="488515" y="776614"/>
            <a:ext cx="67606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/>
              <a:t>Chaque référent existe dans un espace particulier</a:t>
            </a:r>
          </a:p>
        </p:txBody>
      </p:sp>
    </p:spTree>
    <p:extLst>
      <p:ext uri="{BB962C8B-B14F-4D97-AF65-F5344CB8AC3E}">
        <p14:creationId xmlns:p14="http://schemas.microsoft.com/office/powerpoint/2010/main" val="234639338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965</TotalTime>
  <Words>817</Words>
  <Application>Microsoft Office PowerPoint</Application>
  <PresentationFormat>Grand écran</PresentationFormat>
  <Paragraphs>115</Paragraphs>
  <Slides>8</Slides>
  <Notes>6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Marie-Claire D</dc:creator>
  <cp:lastModifiedBy>Marie-Claire D</cp:lastModifiedBy>
  <cp:revision>6</cp:revision>
  <dcterms:created xsi:type="dcterms:W3CDTF">2025-09-04T09:18:15Z</dcterms:created>
  <dcterms:modified xsi:type="dcterms:W3CDTF">2025-09-16T13:49:10Z</dcterms:modified>
</cp:coreProperties>
</file>